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0" r:id="rId2"/>
    <p:sldId id="261" r:id="rId3"/>
    <p:sldId id="262" r:id="rId4"/>
    <p:sldId id="263" r:id="rId5"/>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300"/>
    <a:srgbClr val="E05573"/>
    <a:srgbClr val="91B6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57"/>
    <p:restoredTop sz="94694"/>
  </p:normalViewPr>
  <p:slideViewPr>
    <p:cSldViewPr snapToGrid="0" snapToObjects="1">
      <p:cViewPr varScale="1">
        <p:scale>
          <a:sx n="86" d="100"/>
          <a:sy n="86" d="100"/>
        </p:scale>
        <p:origin x="184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65AC4EC-961B-E44C-A4D3-E6C4C8B389A3}" type="datetimeFigureOut">
              <a:rPr lang="fr-CH" smtClean="0"/>
              <a:t>19.08.20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2553181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5AC4EC-961B-E44C-A4D3-E6C4C8B389A3}" type="datetimeFigureOut">
              <a:rPr lang="fr-CH" smtClean="0"/>
              <a:t>19.08.20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704170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5AC4EC-961B-E44C-A4D3-E6C4C8B389A3}" type="datetimeFigureOut">
              <a:rPr lang="fr-CH" smtClean="0"/>
              <a:t>19.08.20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261725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5AC4EC-961B-E44C-A4D3-E6C4C8B389A3}" type="datetimeFigureOut">
              <a:rPr lang="fr-CH" smtClean="0"/>
              <a:t>19.08.20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3711392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65AC4EC-961B-E44C-A4D3-E6C4C8B389A3}" type="datetimeFigureOut">
              <a:rPr lang="fr-CH" smtClean="0"/>
              <a:t>19.08.20</a:t>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422222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65AC4EC-961B-E44C-A4D3-E6C4C8B389A3}" type="datetimeFigureOut">
              <a:rPr lang="fr-CH" smtClean="0"/>
              <a:t>19.08.20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3076691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65AC4EC-961B-E44C-A4D3-E6C4C8B389A3}" type="datetimeFigureOut">
              <a:rPr lang="fr-CH" smtClean="0"/>
              <a:t>19.08.20</a:t>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4243083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65AC4EC-961B-E44C-A4D3-E6C4C8B389A3}" type="datetimeFigureOut">
              <a:rPr lang="fr-CH" smtClean="0"/>
              <a:t>19.08.20</a:t>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337725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5AC4EC-961B-E44C-A4D3-E6C4C8B389A3}" type="datetimeFigureOut">
              <a:rPr lang="fr-CH" smtClean="0"/>
              <a:t>19.08.20</a:t>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25849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65AC4EC-961B-E44C-A4D3-E6C4C8B389A3}" type="datetimeFigureOut">
              <a:rPr lang="fr-CH" smtClean="0"/>
              <a:t>19.08.20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485850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65AC4EC-961B-E44C-A4D3-E6C4C8B389A3}" type="datetimeFigureOut">
              <a:rPr lang="fr-CH" smtClean="0"/>
              <a:t>19.08.20</a:t>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02BD3359-51AC-6D4A-9F0E-2B4759544070}" type="slidenum">
              <a:rPr lang="fr-CH" smtClean="0"/>
              <a:t>‹N°›</a:t>
            </a:fld>
            <a:endParaRPr lang="fr-CH"/>
          </a:p>
        </p:txBody>
      </p:sp>
    </p:spTree>
    <p:extLst>
      <p:ext uri="{BB962C8B-B14F-4D97-AF65-F5344CB8AC3E}">
        <p14:creationId xmlns:p14="http://schemas.microsoft.com/office/powerpoint/2010/main" val="103000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65AC4EC-961B-E44C-A4D3-E6C4C8B389A3}" type="datetimeFigureOut">
              <a:rPr lang="fr-CH" smtClean="0"/>
              <a:t>19.08.20</a:t>
            </a:fld>
            <a:endParaRPr lang="fr-CH"/>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2BD3359-51AC-6D4A-9F0E-2B4759544070}" type="slidenum">
              <a:rPr lang="fr-CH" smtClean="0"/>
              <a:t>‹N°›</a:t>
            </a:fld>
            <a:endParaRPr lang="fr-CH"/>
          </a:p>
        </p:txBody>
      </p:sp>
    </p:spTree>
    <p:extLst>
      <p:ext uri="{BB962C8B-B14F-4D97-AF65-F5344CB8AC3E}">
        <p14:creationId xmlns:p14="http://schemas.microsoft.com/office/powerpoint/2010/main" val="41584595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tiff"/><Relationship Id="rId1" Type="http://schemas.openxmlformats.org/officeDocument/2006/relationships/slideLayout" Target="../slideLayouts/slideLayout7.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96F10-1065-544D-ABC2-A43B2C945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6" name="Image 15" descr="Une image contenant plante, fleur, pâquerette, assis&#10;&#10;Description générée automatiquement">
            <a:extLst>
              <a:ext uri="{FF2B5EF4-FFF2-40B4-BE49-F238E27FC236}">
                <a16:creationId xmlns:a16="http://schemas.microsoft.com/office/drawing/2014/main" id="{9E3276E0-7DC4-D442-9554-88BB48D5EE2A}"/>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480639" y="29982"/>
            <a:ext cx="2375837" cy="2084832"/>
          </a:xfrm>
          <a:custGeom>
            <a:avLst/>
            <a:gdLst/>
            <a:ahLst/>
            <a:cxnLst/>
            <a:rect l="l" t="t" r="r" b="b"/>
            <a:pathLst>
              <a:path w="4224651" h="3346705">
                <a:moveTo>
                  <a:pt x="1549963" y="0"/>
                </a:moveTo>
                <a:lnTo>
                  <a:pt x="1555540" y="0"/>
                </a:lnTo>
                <a:lnTo>
                  <a:pt x="2621768" y="0"/>
                </a:lnTo>
                <a:lnTo>
                  <a:pt x="4224651" y="0"/>
                </a:lnTo>
                <a:lnTo>
                  <a:pt x="4224651" y="3346705"/>
                </a:lnTo>
                <a:lnTo>
                  <a:pt x="0" y="3346705"/>
                </a:lnTo>
                <a:close/>
              </a:path>
            </a:pathLst>
          </a:custGeom>
        </p:spPr>
      </p:pic>
      <p:pic>
        <p:nvPicPr>
          <p:cNvPr id="17" name="Image 16" descr="Une image contenant gâteau, personne, anniversaire, intérieur&#10;&#10;Description générée automatiquement">
            <a:extLst>
              <a:ext uri="{FF2B5EF4-FFF2-40B4-BE49-F238E27FC236}">
                <a16:creationId xmlns:a16="http://schemas.microsoft.com/office/drawing/2014/main" id="{3747A274-E2C3-444A-93F9-04E8902F082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a:stretch/>
        </p:blipFill>
        <p:spPr>
          <a:xfrm>
            <a:off x="2526996" y="30134"/>
            <a:ext cx="4329478" cy="2084832"/>
          </a:xfrm>
          <a:custGeom>
            <a:avLst/>
            <a:gdLst/>
            <a:ahLst/>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p:spPr>
      </p:pic>
      <p:pic>
        <p:nvPicPr>
          <p:cNvPr id="18" name="Image 17" descr="Une image contenant plancher, personne, intérieur, table&#10;&#10;Description générée automatiquement">
            <a:extLst>
              <a:ext uri="{FF2B5EF4-FFF2-40B4-BE49-F238E27FC236}">
                <a16:creationId xmlns:a16="http://schemas.microsoft.com/office/drawing/2014/main" id="{58A9DF1D-5723-1640-9B5B-3A99DEFBCEE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 b="-4"/>
          <a:stretch/>
        </p:blipFill>
        <p:spPr>
          <a:xfrm>
            <a:off x="13" y="29989"/>
            <a:ext cx="3295391" cy="2084826"/>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grpSp>
        <p:nvGrpSpPr>
          <p:cNvPr id="5" name="Groupe 4">
            <a:extLst>
              <a:ext uri="{FF2B5EF4-FFF2-40B4-BE49-F238E27FC236}">
                <a16:creationId xmlns:a16="http://schemas.microsoft.com/office/drawing/2014/main" id="{AAB51609-CFB2-024A-8654-7DBB2D406448}"/>
              </a:ext>
            </a:extLst>
          </p:cNvPr>
          <p:cNvGrpSpPr/>
          <p:nvPr/>
        </p:nvGrpSpPr>
        <p:grpSpPr>
          <a:xfrm>
            <a:off x="1" y="8062804"/>
            <a:ext cx="6856473" cy="1815706"/>
            <a:chOff x="1" y="8062804"/>
            <a:chExt cx="6856473" cy="1815706"/>
          </a:xfrm>
        </p:grpSpPr>
        <p:pic>
          <p:nvPicPr>
            <p:cNvPr id="24" name="Image 23" descr="Une image contenant personne, homme, table, assis&#10;&#10;Description générée automatiquement">
              <a:extLst>
                <a:ext uri="{FF2B5EF4-FFF2-40B4-BE49-F238E27FC236}">
                  <a16:creationId xmlns:a16="http://schemas.microsoft.com/office/drawing/2014/main" id="{7D9BF281-154A-F646-996B-8DB345D146F9}"/>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r="-2"/>
            <a:stretch/>
          </p:blipFill>
          <p:spPr>
            <a:xfrm>
              <a:off x="1647708" y="8062804"/>
              <a:ext cx="4329476" cy="1815706"/>
            </a:xfrm>
            <a:custGeom>
              <a:avLst/>
              <a:gdLst/>
              <a:ahLst/>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p:spPr>
        </p:pic>
        <p:pic>
          <p:nvPicPr>
            <p:cNvPr id="26" name="Image 25" descr="Une image contenant intérieur, table, tasse, alimentation&#10;&#10;Description générée automatiquement">
              <a:extLst>
                <a:ext uri="{FF2B5EF4-FFF2-40B4-BE49-F238E27FC236}">
                  <a16:creationId xmlns:a16="http://schemas.microsoft.com/office/drawing/2014/main" id="{FEA73740-EBC3-B84C-9E37-3193B8EAB6D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571132" y="8062804"/>
              <a:ext cx="3285342" cy="1815706"/>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28" name="Image 27" descr="Une image contenant personne, intérieur, table, fille&#10;&#10;Description générée automatiquement">
              <a:extLst>
                <a:ext uri="{FF2B5EF4-FFF2-40B4-BE49-F238E27FC236}">
                  <a16:creationId xmlns:a16="http://schemas.microsoft.com/office/drawing/2014/main" id="{968DCBD5-974A-5747-9777-23903FFDBFFA}"/>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b="-4"/>
            <a:stretch/>
          </p:blipFill>
          <p:spPr>
            <a:xfrm>
              <a:off x="1" y="8062804"/>
              <a:ext cx="2369645" cy="1815706"/>
            </a:xfrm>
            <a:custGeom>
              <a:avLst/>
              <a:gdLst/>
              <a:ahLst/>
              <a:cxnLst/>
              <a:rect l="l" t="t" r="r" b="b"/>
              <a:pathLst>
                <a:path w="4213642" h="3346705">
                  <a:moveTo>
                    <a:pt x="0" y="0"/>
                  </a:moveTo>
                  <a:lnTo>
                    <a:pt x="4213642" y="0"/>
                  </a:lnTo>
                  <a:lnTo>
                    <a:pt x="2663679" y="3346705"/>
                  </a:lnTo>
                  <a:lnTo>
                    <a:pt x="2658102" y="3346705"/>
                  </a:lnTo>
                  <a:lnTo>
                    <a:pt x="1591874" y="3346705"/>
                  </a:lnTo>
                  <a:lnTo>
                    <a:pt x="0" y="3346705"/>
                  </a:lnTo>
                  <a:close/>
                </a:path>
              </a:pathLst>
            </a:custGeom>
          </p:spPr>
        </p:pic>
      </p:grpSp>
      <p:sp>
        <p:nvSpPr>
          <p:cNvPr id="30" name="Rectangle 29">
            <a:extLst>
              <a:ext uri="{FF2B5EF4-FFF2-40B4-BE49-F238E27FC236}">
                <a16:creationId xmlns:a16="http://schemas.microsoft.com/office/drawing/2014/main" id="{6977C140-A403-354C-8B89-A7AFEE21682B}"/>
              </a:ext>
            </a:extLst>
          </p:cNvPr>
          <p:cNvSpPr/>
          <p:nvPr/>
        </p:nvSpPr>
        <p:spPr>
          <a:xfrm>
            <a:off x="1541829" y="2657710"/>
            <a:ext cx="5328048" cy="954107"/>
          </a:xfrm>
          <a:prstGeom prst="rect">
            <a:avLst/>
          </a:prstGeom>
          <a:noFill/>
        </p:spPr>
        <p:txBody>
          <a:bodyPr wrap="square" lIns="91440" tIns="45720" rIns="91440" bIns="45720">
            <a:spAutoFit/>
          </a:bodyPr>
          <a:lstStyle/>
          <a:p>
            <a:pPr algn="ctr"/>
            <a:r>
              <a:rPr lang="fr-FR" sz="2800" dirty="0">
                <a:ln w="0"/>
                <a:solidFill>
                  <a:srgbClr val="FF9300"/>
                </a:solidFill>
                <a:effectLst>
                  <a:outerShdw blurRad="38100" dist="19050" dir="2700000" algn="tl" rotWithShape="0">
                    <a:schemeClr val="dk1">
                      <a:alpha val="40000"/>
                    </a:schemeClr>
                  </a:outerShdw>
                </a:effectLst>
                <a:latin typeface="Century Gothic" panose="020B0502020202020204" pitchFamily="34" charset="0"/>
              </a:rPr>
              <a:t>Des rencontres pour les petits enfants et leurs familles</a:t>
            </a:r>
            <a:endParaRPr lang="fr-FR" sz="2800" cap="none" spc="0" dirty="0">
              <a:ln w="0"/>
              <a:solidFill>
                <a:srgbClr val="FF9300"/>
              </a:solidFill>
              <a:effectLst>
                <a:outerShdw blurRad="38100" dist="19050" dir="2700000" algn="tl" rotWithShape="0">
                  <a:schemeClr val="dk1">
                    <a:alpha val="40000"/>
                  </a:schemeClr>
                </a:outerShdw>
              </a:effectLst>
              <a:latin typeface="Century Gothic" panose="020B0502020202020204" pitchFamily="34" charset="0"/>
            </a:endParaRPr>
          </a:p>
        </p:txBody>
      </p:sp>
      <p:sp>
        <p:nvSpPr>
          <p:cNvPr id="31" name="Rectangle 30">
            <a:extLst>
              <a:ext uri="{FF2B5EF4-FFF2-40B4-BE49-F238E27FC236}">
                <a16:creationId xmlns:a16="http://schemas.microsoft.com/office/drawing/2014/main" id="{7ADEC404-C60D-8E45-AC56-09FCB15BD2B4}"/>
              </a:ext>
            </a:extLst>
          </p:cNvPr>
          <p:cNvSpPr/>
          <p:nvPr/>
        </p:nvSpPr>
        <p:spPr>
          <a:xfrm>
            <a:off x="1384510" y="1970688"/>
            <a:ext cx="5642685" cy="830997"/>
          </a:xfrm>
          <a:prstGeom prst="rect">
            <a:avLst/>
          </a:prstGeom>
        </p:spPr>
        <p:txBody>
          <a:bodyPr wrap="square">
            <a:spAutoFit/>
          </a:bodyPr>
          <a:lstStyle/>
          <a:p>
            <a:pPr lvl="0" algn="ctr"/>
            <a:r>
              <a:rPr lang="fr-FR" sz="4800" dirty="0">
                <a:ln w="0"/>
                <a:solidFill>
                  <a:srgbClr val="FF9300"/>
                </a:solidFill>
                <a:effectLst>
                  <a:outerShdw blurRad="38100" dist="19050" dir="2700000" algn="tl" rotWithShape="0">
                    <a:prstClr val="black">
                      <a:alpha val="40000"/>
                    </a:prstClr>
                  </a:outerShdw>
                </a:effectLst>
                <a:latin typeface="Century Gothic" panose="020B0502020202020204" pitchFamily="34" charset="0"/>
              </a:rPr>
              <a:t>Eveil à la foi</a:t>
            </a:r>
          </a:p>
        </p:txBody>
      </p:sp>
      <p:pic>
        <p:nvPicPr>
          <p:cNvPr id="42" name="Image 41">
            <a:extLst>
              <a:ext uri="{FF2B5EF4-FFF2-40B4-BE49-F238E27FC236}">
                <a16:creationId xmlns:a16="http://schemas.microsoft.com/office/drawing/2014/main" id="{695E775D-7374-274A-B804-9632837C86E8}"/>
              </a:ext>
            </a:extLst>
          </p:cNvPr>
          <p:cNvPicPr>
            <a:picLocks noChangeAspect="1"/>
          </p:cNvPicPr>
          <p:nvPr/>
        </p:nvPicPr>
        <p:blipFill>
          <a:blip r:embed="rId8"/>
          <a:stretch>
            <a:fillRect/>
          </a:stretch>
        </p:blipFill>
        <p:spPr>
          <a:xfrm>
            <a:off x="96267" y="2173113"/>
            <a:ext cx="1464820" cy="1159118"/>
          </a:xfrm>
          <a:prstGeom prst="rect">
            <a:avLst/>
          </a:prstGeom>
        </p:spPr>
      </p:pic>
      <p:grpSp>
        <p:nvGrpSpPr>
          <p:cNvPr id="3" name="Groupe 2">
            <a:extLst>
              <a:ext uri="{FF2B5EF4-FFF2-40B4-BE49-F238E27FC236}">
                <a16:creationId xmlns:a16="http://schemas.microsoft.com/office/drawing/2014/main" id="{5A2A5D0F-8F90-0048-B03B-81F48F65D882}"/>
              </a:ext>
            </a:extLst>
          </p:cNvPr>
          <p:cNvGrpSpPr/>
          <p:nvPr/>
        </p:nvGrpSpPr>
        <p:grpSpPr>
          <a:xfrm>
            <a:off x="19325" y="3611817"/>
            <a:ext cx="6858001" cy="2084826"/>
            <a:chOff x="-3" y="3511295"/>
            <a:chExt cx="12192004" cy="3346706"/>
          </a:xfrm>
        </p:grpSpPr>
        <p:pic>
          <p:nvPicPr>
            <p:cNvPr id="34" name="Image 33" descr="Une image contenant personne, intérieur, enfant, garçon&#10;&#10;Description générée automatiquement">
              <a:extLst>
                <a:ext uri="{FF2B5EF4-FFF2-40B4-BE49-F238E27FC236}">
                  <a16:creationId xmlns:a16="http://schemas.microsoft.com/office/drawing/2014/main" id="{CD1C4056-63C4-834A-A6EC-EEB662715AB1}"/>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6350090"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35" name="Image 34" descr="Une image contenant bâtiment, assis, ours, peluche&#10;&#10;Description générée automatiquement">
              <a:extLst>
                <a:ext uri="{FF2B5EF4-FFF2-40B4-BE49-F238E27FC236}">
                  <a16:creationId xmlns:a16="http://schemas.microsoft.com/office/drawing/2014/main" id="{0F55BA34-76C9-4944-85BE-EF5FB4BA4E7A}"/>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2861892" y="3511296"/>
              <a:ext cx="4836673" cy="3346705"/>
            </a:xfrm>
            <a:custGeom>
              <a:avLst/>
              <a:gdLst/>
              <a:ahLst/>
              <a:cxnLst/>
              <a:rect l="l" t="t" r="r" b="b"/>
              <a:pathLst>
                <a:path w="4836673" h="3346705">
                  <a:moveTo>
                    <a:pt x="1549963" y="0"/>
                  </a:moveTo>
                  <a:lnTo>
                    <a:pt x="4836673" y="0"/>
                  </a:lnTo>
                  <a:lnTo>
                    <a:pt x="3286710" y="3346705"/>
                  </a:lnTo>
                  <a:lnTo>
                    <a:pt x="3281133" y="3346705"/>
                  </a:lnTo>
                  <a:lnTo>
                    <a:pt x="2214905" y="3346705"/>
                  </a:lnTo>
                  <a:lnTo>
                    <a:pt x="0" y="3346705"/>
                  </a:lnTo>
                  <a:close/>
                </a:path>
              </a:pathLst>
            </a:custGeom>
          </p:spPr>
        </p:pic>
        <p:pic>
          <p:nvPicPr>
            <p:cNvPr id="36" name="Image 35" descr="Une image contenant herbe, extérieur, nature, personne&#10;&#10;Description générée automatiquement">
              <a:extLst>
                <a:ext uri="{FF2B5EF4-FFF2-40B4-BE49-F238E27FC236}">
                  <a16:creationId xmlns:a16="http://schemas.microsoft.com/office/drawing/2014/main" id="{00E6AEFE-1916-7142-AF9A-5E158BC43376}"/>
                </a:ext>
              </a:extLst>
            </p:cNvPr>
            <p:cNvPicPr>
              <a:picLocks noChangeAspect="1"/>
            </p:cNvPicPr>
            <p:nvPr/>
          </p:nvPicPr>
          <p:blipFill rotWithShape="1">
            <a:blip r:embed="rId11" cstate="print">
              <a:extLst>
                <a:ext uri="{28A0092B-C50C-407E-A947-70E740481C1C}">
                  <a14:useLocalDpi xmlns:a14="http://schemas.microsoft.com/office/drawing/2010/main"/>
                </a:ext>
              </a:extLst>
            </a:blip>
            <a:srcRect r="-3"/>
            <a:stretch/>
          </p:blipFill>
          <p:spPr>
            <a:xfrm>
              <a:off x="-3" y="3511295"/>
              <a:ext cx="4213642" cy="3346705"/>
            </a:xfrm>
            <a:custGeom>
              <a:avLst/>
              <a:gdLst/>
              <a:ahLst/>
              <a:cxnLst/>
              <a:rect l="l" t="t" r="r" b="b"/>
              <a:pathLst>
                <a:path w="4213642" h="3346705">
                  <a:moveTo>
                    <a:pt x="0" y="0"/>
                  </a:moveTo>
                  <a:lnTo>
                    <a:pt x="4213642" y="0"/>
                  </a:lnTo>
                  <a:lnTo>
                    <a:pt x="2663679" y="3346705"/>
                  </a:lnTo>
                  <a:lnTo>
                    <a:pt x="2658102" y="3346705"/>
                  </a:lnTo>
                  <a:lnTo>
                    <a:pt x="1591874" y="3346705"/>
                  </a:lnTo>
                  <a:lnTo>
                    <a:pt x="0" y="3346705"/>
                  </a:lnTo>
                  <a:close/>
                </a:path>
              </a:pathLst>
            </a:custGeom>
          </p:spPr>
        </p:pic>
      </p:grpSp>
      <p:sp>
        <p:nvSpPr>
          <p:cNvPr id="4" name="Rectangle 3">
            <a:extLst>
              <a:ext uri="{FF2B5EF4-FFF2-40B4-BE49-F238E27FC236}">
                <a16:creationId xmlns:a16="http://schemas.microsoft.com/office/drawing/2014/main" id="{18AB1EAD-500C-ED46-9390-30F5A2902ECD}"/>
              </a:ext>
            </a:extLst>
          </p:cNvPr>
          <p:cNvSpPr/>
          <p:nvPr/>
        </p:nvSpPr>
        <p:spPr>
          <a:xfrm>
            <a:off x="-38986" y="5754941"/>
            <a:ext cx="6935971" cy="2308324"/>
          </a:xfrm>
          <a:prstGeom prst="rect">
            <a:avLst/>
          </a:prstGeom>
        </p:spPr>
        <p:txBody>
          <a:bodyPr wrap="square">
            <a:spAutoFit/>
          </a:bodyPr>
          <a:lstStyle/>
          <a:p>
            <a:pPr marL="285750" lvl="0" indent="-285750" algn="just">
              <a:buFont typeface="Arial" panose="020B0604020202020204" pitchFamily="34" charset="0"/>
              <a:buChar char="•"/>
            </a:pPr>
            <a:r>
              <a:rPr lang="fr-CH" sz="2400" dirty="0">
                <a:solidFill>
                  <a:srgbClr val="0070C0"/>
                </a:solidFill>
                <a:latin typeface="Century Gothic" panose="020B0502020202020204" pitchFamily="34" charset="0"/>
              </a:rPr>
              <a:t>Vous avez des enfants, des petits enfants, des neveux ou nièces..., </a:t>
            </a:r>
          </a:p>
          <a:p>
            <a:pPr marL="285750" lvl="0" indent="-285750" algn="just">
              <a:buFont typeface="Arial" panose="020B0604020202020204" pitchFamily="34" charset="0"/>
              <a:buChar char="•"/>
            </a:pPr>
            <a:r>
              <a:rPr lang="fr-CH" sz="2400" dirty="0">
                <a:solidFill>
                  <a:srgbClr val="0070C0"/>
                </a:solidFill>
                <a:latin typeface="Century Gothic" panose="020B0502020202020204" pitchFamily="34" charset="0"/>
              </a:rPr>
              <a:t>Vous souhaitez découvrir et partager avec eux la foi chrétienne,</a:t>
            </a:r>
          </a:p>
          <a:p>
            <a:pPr marL="285750" lvl="0" indent="-285750" algn="just">
              <a:buFont typeface="Arial" panose="020B0604020202020204" pitchFamily="34" charset="0"/>
              <a:buChar char="•"/>
            </a:pPr>
            <a:r>
              <a:rPr lang="fr-CH" sz="2400" dirty="0">
                <a:solidFill>
                  <a:srgbClr val="0070C0"/>
                </a:solidFill>
                <a:latin typeface="Century Gothic" panose="020B0502020202020204" pitchFamily="34" charset="0"/>
              </a:rPr>
              <a:t>Vous avez des questions existentielles, des valeurs à explorer, </a:t>
            </a:r>
          </a:p>
        </p:txBody>
      </p:sp>
    </p:spTree>
    <p:extLst>
      <p:ext uri="{BB962C8B-B14F-4D97-AF65-F5344CB8AC3E}">
        <p14:creationId xmlns:p14="http://schemas.microsoft.com/office/powerpoint/2010/main" val="2876329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1CC1B74-10A0-1947-B0BE-65D712F8B8B1}"/>
              </a:ext>
            </a:extLst>
          </p:cNvPr>
          <p:cNvSpPr txBox="1"/>
          <p:nvPr/>
        </p:nvSpPr>
        <p:spPr>
          <a:xfrm>
            <a:off x="-43446" y="0"/>
            <a:ext cx="6856476" cy="5016758"/>
          </a:xfrm>
          <a:prstGeom prst="rect">
            <a:avLst/>
          </a:prstGeom>
          <a:noFill/>
        </p:spPr>
        <p:txBody>
          <a:bodyPr wrap="square" rtlCol="0">
            <a:spAutoFit/>
          </a:bodyPr>
          <a:lstStyle/>
          <a:p>
            <a:pPr algn="just"/>
            <a:r>
              <a:rPr lang="fr-CH" sz="1600" dirty="0">
                <a:latin typeface="Century Gothic" panose="020B0502020202020204" pitchFamily="34" charset="0"/>
              </a:rPr>
              <a:t>Nous avons le plaisir de vous inviter, vous et votre enfant (vos enfants), à partir ensemble à la rencontre de Dieu, à la découverte de la Bible.</a:t>
            </a:r>
          </a:p>
          <a:p>
            <a:pPr algn="just"/>
            <a:endParaRPr lang="fr-CH" sz="1600" dirty="0">
              <a:latin typeface="Century Gothic" panose="020B0502020202020204" pitchFamily="34" charset="0"/>
            </a:endParaRPr>
          </a:p>
          <a:p>
            <a:pPr algn="just"/>
            <a:r>
              <a:rPr lang="fr-CH" sz="1600" dirty="0">
                <a:latin typeface="Century Gothic" panose="020B0502020202020204" pitchFamily="34" charset="0"/>
              </a:rPr>
              <a:t>Nous vous invitons à venir vivre des rencontres </a:t>
            </a:r>
            <a:r>
              <a:rPr lang="fr-FR" sz="1600" dirty="0">
                <a:latin typeface="Century Gothic" panose="020B0502020202020204" pitchFamily="34" charset="0"/>
              </a:rPr>
              <a:t>destinées aux petits enfants dès la naissance jusqu’à 6 ans accompagnés d’au moins un adulte. </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Bien entendu les frères et </a:t>
            </a:r>
            <a:r>
              <a:rPr lang="fr-FR" sz="1600" dirty="0" err="1">
                <a:latin typeface="Century Gothic" panose="020B0502020202020204" pitchFamily="34" charset="0"/>
              </a:rPr>
              <a:t>soeurs</a:t>
            </a:r>
            <a:r>
              <a:rPr lang="fr-FR" sz="1600" dirty="0">
                <a:latin typeface="Century Gothic" panose="020B0502020202020204" pitchFamily="34" charset="0"/>
              </a:rPr>
              <a:t> plus </a:t>
            </a:r>
            <a:r>
              <a:rPr lang="fr-FR" sz="1600" dirty="0" err="1">
                <a:latin typeface="Century Gothic" panose="020B0502020202020204" pitchFamily="34" charset="0"/>
              </a:rPr>
              <a:t>âgé•es</a:t>
            </a:r>
            <a:r>
              <a:rPr lang="fr-FR" sz="1600" dirty="0">
                <a:latin typeface="Century Gothic" panose="020B0502020202020204" pitchFamily="34" charset="0"/>
              </a:rPr>
              <a:t>, les grands-parents, les parrains et marraines et les amis sont cordialement invités à venir partager ce moment de découverte.</a:t>
            </a:r>
            <a:endParaRPr lang="fr-CH" sz="1600" dirty="0">
              <a:latin typeface="Century Gothic" panose="020B0502020202020204" pitchFamily="34" charset="0"/>
            </a:endParaRPr>
          </a:p>
          <a:p>
            <a:pPr algn="just"/>
            <a:endParaRPr lang="fr-CH" sz="1600" dirty="0">
              <a:latin typeface="Century Gothic" panose="020B0502020202020204" pitchFamily="34" charset="0"/>
            </a:endParaRPr>
          </a:p>
          <a:p>
            <a:pPr algn="just"/>
            <a:r>
              <a:rPr lang="fr-FR" sz="1600" dirty="0">
                <a:latin typeface="Century Gothic" panose="020B0502020202020204" pitchFamily="34" charset="0"/>
              </a:rPr>
              <a:t>Chaque rencontre comprend un temps d’écoute et de partage autour de la Bible, de chant, de prière suivi d’un bricolage ainsi qu’un moment convivial.</a:t>
            </a:r>
          </a:p>
          <a:p>
            <a:pPr algn="just"/>
            <a:endParaRPr lang="fr-FR" sz="1600" dirty="0">
              <a:latin typeface="Century Gothic" panose="020B0502020202020204" pitchFamily="34" charset="0"/>
            </a:endParaRPr>
          </a:p>
          <a:p>
            <a:pPr algn="just"/>
            <a:r>
              <a:rPr lang="fr-FR" sz="1600" dirty="0">
                <a:latin typeface="Century Gothic" panose="020B0502020202020204" pitchFamily="34" charset="0"/>
              </a:rPr>
              <a:t>Les paroisses catholiques et protestantes réformées sont heureuses de vous accueillir …. fois dans l’année pour célébrer, jouer, créer, chanter, prier et partager un temps de collation autour du thème : </a:t>
            </a:r>
          </a:p>
          <a:p>
            <a:pPr algn="just"/>
            <a:r>
              <a:rPr lang="fr-FR" sz="1600" dirty="0">
                <a:latin typeface="Century Gothic" panose="020B0502020202020204" pitchFamily="34" charset="0"/>
              </a:rPr>
              <a:t>				</a:t>
            </a:r>
            <a:endParaRPr lang="fr-CH" sz="2000" dirty="0"/>
          </a:p>
        </p:txBody>
      </p:sp>
      <p:sp>
        <p:nvSpPr>
          <p:cNvPr id="7" name="Rectangle 6">
            <a:extLst>
              <a:ext uri="{FF2B5EF4-FFF2-40B4-BE49-F238E27FC236}">
                <a16:creationId xmlns:a16="http://schemas.microsoft.com/office/drawing/2014/main" id="{71F48F74-CF5A-A14A-8A7A-C8FABBCDD2AE}"/>
              </a:ext>
            </a:extLst>
          </p:cNvPr>
          <p:cNvSpPr/>
          <p:nvPr/>
        </p:nvSpPr>
        <p:spPr>
          <a:xfrm>
            <a:off x="1425888" y="4666791"/>
            <a:ext cx="4006225" cy="1015663"/>
          </a:xfrm>
          <a:prstGeom prst="rect">
            <a:avLst/>
          </a:prstGeom>
          <a:noFill/>
        </p:spPr>
        <p:txBody>
          <a:bodyPr wrap="none" lIns="91440" tIns="45720" rIns="91440" bIns="45720">
            <a:spAutoFit/>
          </a:bodyPr>
          <a:lstStyle/>
          <a:p>
            <a:pPr algn="ctr"/>
            <a:r>
              <a:rPr lang="fr-FR" sz="3200" dirty="0">
                <a:ln w="0"/>
                <a:solidFill>
                  <a:srgbClr val="FF9300"/>
                </a:solidFill>
                <a:effectLst>
                  <a:outerShdw blurRad="38100" dist="25400" dir="5400000" algn="ctr" rotWithShape="0">
                    <a:srgbClr val="6E747A">
                      <a:alpha val="43000"/>
                    </a:srgbClr>
                  </a:outerShdw>
                </a:effectLst>
                <a:latin typeface="Century Gothic" panose="020B0502020202020204" pitchFamily="34" charset="0"/>
              </a:rPr>
              <a:t>Avec nos mains</a:t>
            </a:r>
          </a:p>
          <a:p>
            <a:pPr algn="ctr"/>
            <a:r>
              <a:rPr lang="fr-FR" sz="2800" b="0" cap="none" spc="0" dirty="0">
                <a:ln w="0"/>
                <a:solidFill>
                  <a:srgbClr val="0070C0"/>
                </a:solidFill>
                <a:effectLst>
                  <a:outerShdw blurRad="38100" dist="25400" dir="5400000" algn="ctr" rotWithShape="0">
                    <a:srgbClr val="6E747A">
                      <a:alpha val="43000"/>
                    </a:srgbClr>
                  </a:outerShdw>
                </a:effectLst>
                <a:latin typeface="Century Gothic" panose="020B0502020202020204" pitchFamily="34" charset="0"/>
              </a:rPr>
              <a:t>Accueillir et construire</a:t>
            </a:r>
          </a:p>
        </p:txBody>
      </p:sp>
      <p:sp>
        <p:nvSpPr>
          <p:cNvPr id="8" name="Rectangle 7">
            <a:extLst>
              <a:ext uri="{FF2B5EF4-FFF2-40B4-BE49-F238E27FC236}">
                <a16:creationId xmlns:a16="http://schemas.microsoft.com/office/drawing/2014/main" id="{23DF61EF-A951-EC4E-A246-A30F83EB913D}"/>
              </a:ext>
            </a:extLst>
          </p:cNvPr>
          <p:cNvSpPr/>
          <p:nvPr/>
        </p:nvSpPr>
        <p:spPr>
          <a:xfrm>
            <a:off x="-44970" y="7747746"/>
            <a:ext cx="6858000" cy="1815882"/>
          </a:xfrm>
          <a:prstGeom prst="rect">
            <a:avLst/>
          </a:prstGeom>
        </p:spPr>
        <p:txBody>
          <a:bodyPr wrap="square">
            <a:spAutoFit/>
          </a:bodyPr>
          <a:lstStyle/>
          <a:p>
            <a:pPr algn="ctr"/>
            <a:r>
              <a:rPr lang="fr-CH" sz="1600" i="1" dirty="0">
                <a:latin typeface="Century Gothic" panose="020B0502020202020204" pitchFamily="34" charset="0"/>
                <a:ea typeface="Calibri" panose="020F0502020204030204" pitchFamily="34" charset="0"/>
                <a:cs typeface="Times New Roman" panose="02020603050405020304" pitchFamily="18" charset="0"/>
              </a:rPr>
              <a:t>Nos mains,</a:t>
            </a:r>
            <a:r>
              <a:rPr lang="fr-CH" sz="1600" dirty="0">
                <a:latin typeface="Century Gothic" panose="020B0502020202020204" pitchFamily="34" charset="0"/>
                <a:ea typeface="Calibri" panose="020F0502020204030204" pitchFamily="34" charset="0"/>
                <a:cs typeface="Times New Roman" panose="02020603050405020304" pitchFamily="18" charset="0"/>
              </a:rPr>
              <a:t> e</a:t>
            </a:r>
            <a:r>
              <a:rPr lang="fr-CH" sz="1600" i="1" dirty="0">
                <a:latin typeface="Century Gothic" panose="020B0502020202020204" pitchFamily="34" charset="0"/>
                <a:ea typeface="Calibri" panose="020F0502020204030204" pitchFamily="34" charset="0"/>
                <a:cs typeface="Times New Roman" panose="02020603050405020304" pitchFamily="18" charset="0"/>
              </a:rPr>
              <a:t>lles peuvent accueillir et construire,</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fr-CH" sz="1600" i="1" dirty="0">
                <a:latin typeface="Century Gothic" panose="020B0502020202020204" pitchFamily="34" charset="0"/>
                <a:ea typeface="Calibri" panose="020F0502020204030204" pitchFamily="34" charset="0"/>
                <a:cs typeface="Times New Roman" panose="02020603050405020304" pitchFamily="18" charset="0"/>
              </a:rPr>
              <a:t>Mais elles peuvent aussi rejeter et démolir</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fr-CH" sz="1600" i="1" dirty="0">
                <a:latin typeface="Century Gothic" panose="020B0502020202020204" pitchFamily="34" charset="0"/>
                <a:ea typeface="Calibri" panose="020F0502020204030204" pitchFamily="34" charset="0"/>
                <a:cs typeface="Times New Roman" panose="02020603050405020304" pitchFamily="18" charset="0"/>
              </a:rPr>
              <a:t>Elles peuvent également louer et applaudir,</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fr-CH" sz="1600" i="1" dirty="0">
                <a:latin typeface="Century Gothic" panose="020B0502020202020204" pitchFamily="34" charset="0"/>
                <a:ea typeface="Calibri" panose="020F0502020204030204" pitchFamily="34" charset="0"/>
                <a:cs typeface="Times New Roman" panose="02020603050405020304" pitchFamily="18" charset="0"/>
              </a:rPr>
              <a:t>Nos mains sont un outil extraordinaire,</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fr-CH" sz="1600" i="1" dirty="0">
                <a:latin typeface="Century Gothic" panose="020B0502020202020204" pitchFamily="34" charset="0"/>
                <a:ea typeface="Calibri" panose="020F0502020204030204" pitchFamily="34" charset="0"/>
                <a:cs typeface="Times New Roman" panose="02020603050405020304" pitchFamily="18" charset="0"/>
              </a:rPr>
              <a:t>Jésus a utilisé des mains pour bénir, sauver et guérir </a:t>
            </a:r>
            <a:endParaRPr lang="fr-CH" sz="1600" dirty="0">
              <a:latin typeface="Century Gothic" panose="020B0502020202020204" pitchFamily="34" charset="0"/>
              <a:ea typeface="Calibri" panose="020F0502020204030204" pitchFamily="34" charset="0"/>
              <a:cs typeface="Times New Roman" panose="02020603050405020304" pitchFamily="18" charset="0"/>
            </a:endParaRPr>
          </a:p>
          <a:p>
            <a:pPr algn="ctr"/>
            <a:r>
              <a:rPr lang="fr-CH" sz="1600" dirty="0">
                <a:latin typeface="Century Gothic" panose="020B0502020202020204" pitchFamily="34" charset="0"/>
                <a:ea typeface="Calibri" panose="020F0502020204030204" pitchFamily="34" charset="0"/>
                <a:cs typeface="Times New Roman" panose="02020603050405020304" pitchFamily="18" charset="0"/>
              </a:rPr>
              <a:t>Nous vous proposons de découvrir des textes de la vie de Jésus, </a:t>
            </a:r>
          </a:p>
          <a:p>
            <a:pPr algn="ctr"/>
            <a:r>
              <a:rPr lang="fr-CH" sz="1600" dirty="0">
                <a:latin typeface="Century Gothic" panose="020B0502020202020204" pitchFamily="34" charset="0"/>
                <a:ea typeface="Calibri" panose="020F0502020204030204" pitchFamily="34" charset="0"/>
                <a:cs typeface="Times New Roman" panose="02020603050405020304" pitchFamily="18" charset="0"/>
              </a:rPr>
              <a:t>de ce qu’il a fait avec ses mains. </a:t>
            </a:r>
          </a:p>
        </p:txBody>
      </p:sp>
      <p:grpSp>
        <p:nvGrpSpPr>
          <p:cNvPr id="9" name="Groupe 8">
            <a:extLst>
              <a:ext uri="{FF2B5EF4-FFF2-40B4-BE49-F238E27FC236}">
                <a16:creationId xmlns:a16="http://schemas.microsoft.com/office/drawing/2014/main" id="{A0380A64-A572-294C-98EB-237C0A2192D7}"/>
              </a:ext>
            </a:extLst>
          </p:cNvPr>
          <p:cNvGrpSpPr/>
          <p:nvPr/>
        </p:nvGrpSpPr>
        <p:grpSpPr>
          <a:xfrm>
            <a:off x="14831" y="5744009"/>
            <a:ext cx="6859014" cy="1882516"/>
            <a:chOff x="-3" y="3511295"/>
            <a:chExt cx="12192003" cy="3346706"/>
          </a:xfrm>
        </p:grpSpPr>
        <p:pic>
          <p:nvPicPr>
            <p:cNvPr id="10" name="Image 9" descr="Une image contenant personne, intérieur, tenant, bébé&#10;&#10;Description générée automatiquement">
              <a:extLst>
                <a:ext uri="{FF2B5EF4-FFF2-40B4-BE49-F238E27FC236}">
                  <a16:creationId xmlns:a16="http://schemas.microsoft.com/office/drawing/2014/main" id="{D9A19A30-35C2-014F-AEB9-F84F26224F5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11" name="Image 10" descr="Une image contenant brun, fille, petit, pleine&#10;&#10;Description générée automatiquement">
              <a:extLst>
                <a:ext uri="{FF2B5EF4-FFF2-40B4-BE49-F238E27FC236}">
                  <a16:creationId xmlns:a16="http://schemas.microsoft.com/office/drawing/2014/main" id="{3B6F1309-8D06-5144-B6EA-1039FA79E88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2" b="-2"/>
            <a:stretch/>
          </p:blipFill>
          <p:spPr>
            <a:xfrm>
              <a:off x="2861892" y="3511296"/>
              <a:ext cx="4836673" cy="3346705"/>
            </a:xfrm>
            <a:custGeom>
              <a:avLst/>
              <a:gdLst/>
              <a:ahLst/>
              <a:cxnLst/>
              <a:rect l="l" t="t" r="r" b="b"/>
              <a:pathLst>
                <a:path w="4836673" h="3346705">
                  <a:moveTo>
                    <a:pt x="1549963" y="0"/>
                  </a:moveTo>
                  <a:lnTo>
                    <a:pt x="4836673" y="0"/>
                  </a:lnTo>
                  <a:lnTo>
                    <a:pt x="3286710" y="3346705"/>
                  </a:lnTo>
                  <a:lnTo>
                    <a:pt x="3281133" y="3346705"/>
                  </a:lnTo>
                  <a:lnTo>
                    <a:pt x="2214905" y="3346705"/>
                  </a:lnTo>
                  <a:lnTo>
                    <a:pt x="0" y="3346705"/>
                  </a:lnTo>
                  <a:close/>
                </a:path>
              </a:pathLst>
            </a:custGeom>
          </p:spPr>
        </p:pic>
        <p:pic>
          <p:nvPicPr>
            <p:cNvPr id="12" name="Image 11" descr="Une image contenant très coloré, peinture, couleurs, coloré&#10;&#10;Description générée automatiquement">
              <a:extLst>
                <a:ext uri="{FF2B5EF4-FFF2-40B4-BE49-F238E27FC236}">
                  <a16:creationId xmlns:a16="http://schemas.microsoft.com/office/drawing/2014/main" id="{CDB83EF5-B820-0B41-9B00-FD526EEC47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4"/>
            <a:stretch/>
          </p:blipFill>
          <p:spPr>
            <a:xfrm>
              <a:off x="-3" y="3511295"/>
              <a:ext cx="4213642" cy="3346705"/>
            </a:xfrm>
            <a:custGeom>
              <a:avLst/>
              <a:gdLst/>
              <a:ahLst/>
              <a:cxnLst/>
              <a:rect l="l" t="t" r="r" b="b"/>
              <a:pathLst>
                <a:path w="4213642" h="3346705">
                  <a:moveTo>
                    <a:pt x="0" y="0"/>
                  </a:moveTo>
                  <a:lnTo>
                    <a:pt x="4213642" y="0"/>
                  </a:lnTo>
                  <a:lnTo>
                    <a:pt x="2663679" y="3346705"/>
                  </a:lnTo>
                  <a:lnTo>
                    <a:pt x="2658102" y="3346705"/>
                  </a:lnTo>
                  <a:lnTo>
                    <a:pt x="1591874" y="3346705"/>
                  </a:lnTo>
                  <a:lnTo>
                    <a:pt x="0" y="3346705"/>
                  </a:lnTo>
                  <a:close/>
                </a:path>
              </a:pathLst>
            </a:custGeom>
          </p:spPr>
        </p:pic>
      </p:grpSp>
    </p:spTree>
    <p:extLst>
      <p:ext uri="{BB962C8B-B14F-4D97-AF65-F5344CB8AC3E}">
        <p14:creationId xmlns:p14="http://schemas.microsoft.com/office/powerpoint/2010/main" val="161155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CCAC52CD-DC8A-1042-93E0-82EC734CD4FA}"/>
              </a:ext>
            </a:extLst>
          </p:cNvPr>
          <p:cNvPicPr>
            <a:picLocks noChangeAspect="1"/>
          </p:cNvPicPr>
          <p:nvPr/>
        </p:nvPicPr>
        <p:blipFill>
          <a:blip r:embed="rId2"/>
          <a:stretch>
            <a:fillRect/>
          </a:stretch>
        </p:blipFill>
        <p:spPr>
          <a:xfrm>
            <a:off x="244076" y="2737278"/>
            <a:ext cx="1663908" cy="2167767"/>
          </a:xfrm>
          <a:prstGeom prst="rect">
            <a:avLst/>
          </a:prstGeom>
        </p:spPr>
      </p:pic>
      <p:pic>
        <p:nvPicPr>
          <p:cNvPr id="12" name="Image 11" descr="Une image contenant dessin&#10;&#10;Description générée automatiquement">
            <a:extLst>
              <a:ext uri="{FF2B5EF4-FFF2-40B4-BE49-F238E27FC236}">
                <a16:creationId xmlns:a16="http://schemas.microsoft.com/office/drawing/2014/main" id="{16FD347F-CFB7-3E4B-8791-35A63B2E36EA}"/>
              </a:ext>
            </a:extLst>
          </p:cNvPr>
          <p:cNvPicPr>
            <a:picLocks noChangeAspect="1"/>
          </p:cNvPicPr>
          <p:nvPr/>
        </p:nvPicPr>
        <p:blipFill>
          <a:blip r:embed="rId3"/>
          <a:stretch>
            <a:fillRect/>
          </a:stretch>
        </p:blipFill>
        <p:spPr>
          <a:xfrm>
            <a:off x="5168418" y="4670861"/>
            <a:ext cx="1663908" cy="2167767"/>
          </a:xfrm>
          <a:prstGeom prst="rect">
            <a:avLst/>
          </a:prstGeom>
        </p:spPr>
      </p:pic>
      <p:pic>
        <p:nvPicPr>
          <p:cNvPr id="14" name="Image 13" descr="Une image contenant dessin&#10;&#10;Description générée automatiquement">
            <a:extLst>
              <a:ext uri="{FF2B5EF4-FFF2-40B4-BE49-F238E27FC236}">
                <a16:creationId xmlns:a16="http://schemas.microsoft.com/office/drawing/2014/main" id="{F79CC3CA-F672-644A-9268-851267927FED}"/>
              </a:ext>
            </a:extLst>
          </p:cNvPr>
          <p:cNvPicPr>
            <a:picLocks noChangeAspect="1"/>
          </p:cNvPicPr>
          <p:nvPr/>
        </p:nvPicPr>
        <p:blipFill>
          <a:blip r:embed="rId4"/>
          <a:stretch>
            <a:fillRect/>
          </a:stretch>
        </p:blipFill>
        <p:spPr>
          <a:xfrm>
            <a:off x="244076" y="5238266"/>
            <a:ext cx="1663908" cy="2167767"/>
          </a:xfrm>
          <a:prstGeom prst="rect">
            <a:avLst/>
          </a:prstGeom>
        </p:spPr>
      </p:pic>
      <p:pic>
        <p:nvPicPr>
          <p:cNvPr id="16" name="Image 15" descr="Une image contenant alimentation&#10;&#10;Description générée automatiquement">
            <a:extLst>
              <a:ext uri="{FF2B5EF4-FFF2-40B4-BE49-F238E27FC236}">
                <a16:creationId xmlns:a16="http://schemas.microsoft.com/office/drawing/2014/main" id="{C713999B-0E23-DF47-A954-5B489D5F5191}"/>
              </a:ext>
            </a:extLst>
          </p:cNvPr>
          <p:cNvPicPr>
            <a:picLocks noChangeAspect="1"/>
          </p:cNvPicPr>
          <p:nvPr/>
        </p:nvPicPr>
        <p:blipFill>
          <a:blip r:embed="rId5"/>
          <a:stretch>
            <a:fillRect/>
          </a:stretch>
        </p:blipFill>
        <p:spPr>
          <a:xfrm>
            <a:off x="5194092" y="7114258"/>
            <a:ext cx="1663908" cy="2167767"/>
          </a:xfrm>
          <a:prstGeom prst="rect">
            <a:avLst/>
          </a:prstGeom>
        </p:spPr>
      </p:pic>
      <p:pic>
        <p:nvPicPr>
          <p:cNvPr id="18" name="Image 17" descr="Une image contenant signe&#10;&#10;Description générée automatiquement">
            <a:extLst>
              <a:ext uri="{FF2B5EF4-FFF2-40B4-BE49-F238E27FC236}">
                <a16:creationId xmlns:a16="http://schemas.microsoft.com/office/drawing/2014/main" id="{0EDC911C-DA88-7B43-8E1F-63F7E367757E}"/>
              </a:ext>
            </a:extLst>
          </p:cNvPr>
          <p:cNvPicPr>
            <a:picLocks noChangeAspect="1"/>
          </p:cNvPicPr>
          <p:nvPr/>
        </p:nvPicPr>
        <p:blipFill>
          <a:blip r:embed="rId6"/>
          <a:stretch>
            <a:fillRect/>
          </a:stretch>
        </p:blipFill>
        <p:spPr>
          <a:xfrm>
            <a:off x="4950018" y="2342795"/>
            <a:ext cx="1663908" cy="2167767"/>
          </a:xfrm>
          <a:prstGeom prst="rect">
            <a:avLst/>
          </a:prstGeom>
        </p:spPr>
      </p:pic>
      <p:pic>
        <p:nvPicPr>
          <p:cNvPr id="20" name="Image 19" descr="Une image contenant alimentation&#10;&#10;Description générée automatiquement">
            <a:extLst>
              <a:ext uri="{FF2B5EF4-FFF2-40B4-BE49-F238E27FC236}">
                <a16:creationId xmlns:a16="http://schemas.microsoft.com/office/drawing/2014/main" id="{834647E2-21CF-BE41-B1AB-B29157AF27C7}"/>
              </a:ext>
            </a:extLst>
          </p:cNvPr>
          <p:cNvPicPr>
            <a:picLocks noChangeAspect="1"/>
          </p:cNvPicPr>
          <p:nvPr/>
        </p:nvPicPr>
        <p:blipFill>
          <a:blip r:embed="rId7"/>
          <a:stretch>
            <a:fillRect/>
          </a:stretch>
        </p:blipFill>
        <p:spPr>
          <a:xfrm>
            <a:off x="244076" y="523220"/>
            <a:ext cx="1663908" cy="2167767"/>
          </a:xfrm>
          <a:prstGeom prst="rect">
            <a:avLst/>
          </a:prstGeom>
        </p:spPr>
      </p:pic>
      <p:sp>
        <p:nvSpPr>
          <p:cNvPr id="21" name="Rectangle 20">
            <a:extLst>
              <a:ext uri="{FF2B5EF4-FFF2-40B4-BE49-F238E27FC236}">
                <a16:creationId xmlns:a16="http://schemas.microsoft.com/office/drawing/2014/main" id="{A2936C34-0062-474A-89B5-D08672F959CE}"/>
              </a:ext>
            </a:extLst>
          </p:cNvPr>
          <p:cNvSpPr/>
          <p:nvPr/>
        </p:nvSpPr>
        <p:spPr>
          <a:xfrm>
            <a:off x="1292838" y="0"/>
            <a:ext cx="4272324" cy="523220"/>
          </a:xfrm>
          <a:prstGeom prst="rect">
            <a:avLst/>
          </a:prstGeom>
          <a:noFill/>
        </p:spPr>
        <p:txBody>
          <a:bodyPr wrap="none" lIns="91440" tIns="45720" rIns="91440" bIns="45720">
            <a:spAutoFit/>
          </a:bodyPr>
          <a:lstStyle/>
          <a:p>
            <a:pPr algn="ctr"/>
            <a:r>
              <a:rPr lang="fr-FR" sz="2800" dirty="0">
                <a:ln w="0"/>
                <a:solidFill>
                  <a:srgbClr val="FF9300"/>
                </a:solidFill>
                <a:effectLst>
                  <a:outerShdw blurRad="38100" dist="25400" dir="5400000" algn="ctr" rotWithShape="0">
                    <a:srgbClr val="6E747A">
                      <a:alpha val="43000"/>
                    </a:srgbClr>
                  </a:outerShdw>
                </a:effectLst>
                <a:latin typeface="Century Gothic" panose="020B0502020202020204" pitchFamily="34" charset="0"/>
              </a:rPr>
              <a:t>Programme de l’année</a:t>
            </a:r>
          </a:p>
        </p:txBody>
      </p:sp>
    </p:spTree>
    <p:extLst>
      <p:ext uri="{BB962C8B-B14F-4D97-AF65-F5344CB8AC3E}">
        <p14:creationId xmlns:p14="http://schemas.microsoft.com/office/powerpoint/2010/main" val="2492254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B0DB663-3D75-0246-95B4-EFFDC211799C}"/>
              </a:ext>
            </a:extLst>
          </p:cNvPr>
          <p:cNvSpPr/>
          <p:nvPr/>
        </p:nvSpPr>
        <p:spPr>
          <a:xfrm>
            <a:off x="-7743" y="2632671"/>
            <a:ext cx="6773334" cy="1323439"/>
          </a:xfrm>
          <a:prstGeom prst="rect">
            <a:avLst/>
          </a:prstGeom>
        </p:spPr>
        <p:txBody>
          <a:bodyPr wrap="square">
            <a:spAutoFit/>
          </a:bodyPr>
          <a:lstStyle/>
          <a:p>
            <a:pPr algn="just"/>
            <a:r>
              <a:rPr lang="fr-FR" sz="1600" dirty="0">
                <a:latin typeface="Century Gothic" panose="020B0502020202020204" pitchFamily="34" charset="0"/>
              </a:rPr>
              <a:t>Si le jour ou une date ne va pas pour vous, d’autres rencontres ont lieu dans la région. Contacter une personne de l’équipe responsable et elle vous renseignera. Si vous deviez manquer une rencontre, vos enfants n’auraient aucune difficulté à reprendre le fil la fois suivante.</a:t>
            </a:r>
            <a:endParaRPr lang="fr-CH" sz="1600" dirty="0">
              <a:latin typeface="Century Gothic" panose="020B0502020202020204" pitchFamily="34" charset="0"/>
            </a:endParaRPr>
          </a:p>
        </p:txBody>
      </p:sp>
      <p:sp>
        <p:nvSpPr>
          <p:cNvPr id="3" name="Rectangle 2">
            <a:extLst>
              <a:ext uri="{FF2B5EF4-FFF2-40B4-BE49-F238E27FC236}">
                <a16:creationId xmlns:a16="http://schemas.microsoft.com/office/drawing/2014/main" id="{ED4994ED-FA7F-B547-AE51-450B923B8340}"/>
              </a:ext>
            </a:extLst>
          </p:cNvPr>
          <p:cNvSpPr/>
          <p:nvPr/>
        </p:nvSpPr>
        <p:spPr>
          <a:xfrm>
            <a:off x="243676" y="-44085"/>
            <a:ext cx="6370654" cy="1261884"/>
          </a:xfrm>
          <a:prstGeom prst="rect">
            <a:avLst/>
          </a:prstGeom>
          <a:noFill/>
        </p:spPr>
        <p:txBody>
          <a:bodyPr wrap="none" lIns="91440" tIns="45720" rIns="91440" bIns="45720">
            <a:spAutoFit/>
          </a:bodyPr>
          <a:lstStyle/>
          <a:p>
            <a:pPr algn="ctr"/>
            <a:r>
              <a:rPr lang="fr-FR" sz="4800" dirty="0">
                <a:ln w="0"/>
                <a:solidFill>
                  <a:srgbClr val="FF9300"/>
                </a:solidFill>
                <a:effectLst>
                  <a:outerShdw blurRad="38100" dist="25400" dir="5400000" algn="ctr" rotWithShape="0">
                    <a:srgbClr val="6E747A">
                      <a:alpha val="43000"/>
                    </a:srgbClr>
                  </a:outerShdw>
                </a:effectLst>
                <a:latin typeface="Century Gothic" panose="020B0502020202020204" pitchFamily="34" charset="0"/>
              </a:rPr>
              <a:t>Indications pratiques</a:t>
            </a:r>
          </a:p>
          <a:p>
            <a:pPr algn="ctr"/>
            <a:r>
              <a:rPr lang="fr-FR" sz="2800" b="0" cap="none" spc="0" dirty="0">
                <a:ln w="0"/>
                <a:solidFill>
                  <a:srgbClr val="0070C0"/>
                </a:solidFill>
                <a:effectLst>
                  <a:outerShdw blurRad="38100" dist="25400" dir="5400000" algn="ctr" rotWithShape="0">
                    <a:srgbClr val="6E747A">
                      <a:alpha val="43000"/>
                    </a:srgbClr>
                  </a:outerShdw>
                </a:effectLst>
                <a:latin typeface="Century Gothic" panose="020B0502020202020204" pitchFamily="34" charset="0"/>
              </a:rPr>
              <a:t>Jours et lieux</a:t>
            </a:r>
          </a:p>
        </p:txBody>
      </p:sp>
      <p:sp>
        <p:nvSpPr>
          <p:cNvPr id="4" name="Rectangle 3">
            <a:extLst>
              <a:ext uri="{FF2B5EF4-FFF2-40B4-BE49-F238E27FC236}">
                <a16:creationId xmlns:a16="http://schemas.microsoft.com/office/drawing/2014/main" id="{EB636366-AFA2-C144-8DC6-DC7B4BB07C83}"/>
              </a:ext>
            </a:extLst>
          </p:cNvPr>
          <p:cNvSpPr/>
          <p:nvPr/>
        </p:nvSpPr>
        <p:spPr>
          <a:xfrm>
            <a:off x="1574583" y="3950551"/>
            <a:ext cx="3608681" cy="523220"/>
          </a:xfrm>
          <a:prstGeom prst="rect">
            <a:avLst/>
          </a:prstGeom>
        </p:spPr>
        <p:txBody>
          <a:bodyPr wrap="none">
            <a:spAutoFit/>
          </a:bodyPr>
          <a:lstStyle/>
          <a:p>
            <a:pPr lvl="0" algn="ctr"/>
            <a:r>
              <a:rPr lang="fr-FR" sz="2800" dirty="0">
                <a:ln w="0"/>
                <a:solidFill>
                  <a:srgbClr val="0070C0"/>
                </a:solidFill>
                <a:effectLst>
                  <a:outerShdw blurRad="38100" dist="25400" dir="5400000" algn="ctr" rotWithShape="0">
                    <a:srgbClr val="6E747A">
                      <a:alpha val="43000"/>
                    </a:srgbClr>
                  </a:outerShdw>
                </a:effectLst>
                <a:latin typeface="Century Gothic" panose="020B0502020202020204" pitchFamily="34" charset="0"/>
              </a:rPr>
              <a:t>Equipe responsable</a:t>
            </a:r>
          </a:p>
        </p:txBody>
      </p:sp>
      <p:sp>
        <p:nvSpPr>
          <p:cNvPr id="5" name="ZoneTexte 4">
            <a:extLst>
              <a:ext uri="{FF2B5EF4-FFF2-40B4-BE49-F238E27FC236}">
                <a16:creationId xmlns:a16="http://schemas.microsoft.com/office/drawing/2014/main" id="{06BD976C-E730-154A-9ACD-F0A8F6DC4B84}"/>
              </a:ext>
            </a:extLst>
          </p:cNvPr>
          <p:cNvSpPr txBox="1"/>
          <p:nvPr/>
        </p:nvSpPr>
        <p:spPr>
          <a:xfrm>
            <a:off x="-1014" y="5583686"/>
            <a:ext cx="6859014" cy="830997"/>
          </a:xfrm>
          <a:prstGeom prst="rect">
            <a:avLst/>
          </a:prstGeom>
          <a:noFill/>
        </p:spPr>
        <p:txBody>
          <a:bodyPr wrap="square" rtlCol="0">
            <a:spAutoFit/>
          </a:bodyPr>
          <a:lstStyle/>
          <a:p>
            <a:pPr algn="just">
              <a:tabLst>
                <a:tab pos="3852863" algn="l"/>
              </a:tabLst>
            </a:pPr>
            <a:r>
              <a:rPr lang="fr-FR" sz="1600" dirty="0">
                <a:latin typeface="Century Gothic" panose="020B0502020202020204" pitchFamily="34" charset="0"/>
              </a:rPr>
              <a:t>Si vous avez des questions, n’hésitez pas à nous joindre. L’éveil à la foi est un parcours pour les jeunes enfants. L’objectif est d’éveiller la spiritualité et l’ouverture à une dimension religieuse chez l’enfant.</a:t>
            </a:r>
            <a:endParaRPr lang="fr-CH" sz="1600" dirty="0">
              <a:latin typeface="Century Gothic" panose="020B0502020202020204" pitchFamily="34" charset="0"/>
            </a:endParaRPr>
          </a:p>
        </p:txBody>
      </p:sp>
      <p:sp>
        <p:nvSpPr>
          <p:cNvPr id="6" name="ZoneTexte 5">
            <a:extLst>
              <a:ext uri="{FF2B5EF4-FFF2-40B4-BE49-F238E27FC236}">
                <a16:creationId xmlns:a16="http://schemas.microsoft.com/office/drawing/2014/main" id="{06116BA7-A3CE-0F40-8923-267E1595DC6B}"/>
              </a:ext>
            </a:extLst>
          </p:cNvPr>
          <p:cNvSpPr txBox="1"/>
          <p:nvPr/>
        </p:nvSpPr>
        <p:spPr>
          <a:xfrm>
            <a:off x="-7745" y="6567824"/>
            <a:ext cx="6773334" cy="1323439"/>
          </a:xfrm>
          <a:prstGeom prst="rect">
            <a:avLst/>
          </a:prstGeom>
          <a:noFill/>
        </p:spPr>
        <p:txBody>
          <a:bodyPr wrap="square" rtlCol="0">
            <a:spAutoFit/>
          </a:bodyPr>
          <a:lstStyle/>
          <a:p>
            <a:pPr algn="just"/>
            <a:r>
              <a:rPr lang="fr-FR" sz="1600" dirty="0">
                <a:latin typeface="Century Gothic" panose="020B0502020202020204" pitchFamily="34" charset="0"/>
              </a:rPr>
              <a:t>Nous nous réjouissons de vous rencontrer et de vivre ces moments avec vous et votre enfant (vos enfants).</a:t>
            </a:r>
          </a:p>
          <a:p>
            <a:pPr algn="just"/>
            <a:endParaRPr lang="fr-CH" sz="1600" dirty="0">
              <a:latin typeface="Century Gothic" panose="020B0502020202020204" pitchFamily="34" charset="0"/>
            </a:endParaRPr>
          </a:p>
          <a:p>
            <a:pPr algn="just"/>
            <a:r>
              <a:rPr lang="fr-FR" sz="1600" dirty="0">
                <a:latin typeface="Century Gothic" panose="020B0502020202020204" pitchFamily="34" charset="0"/>
              </a:rPr>
              <a:t>Recevez, chers parents, nos chaleureuses salutations.</a:t>
            </a:r>
            <a:endParaRPr lang="fr-CH" sz="1600" dirty="0">
              <a:latin typeface="Century Gothic" panose="020B0502020202020204" pitchFamily="34" charset="0"/>
            </a:endParaRPr>
          </a:p>
          <a:p>
            <a:pPr algn="just"/>
            <a:endParaRPr lang="fr-FR" sz="1600" dirty="0">
              <a:latin typeface="Century Gothic" panose="020B0502020202020204" pitchFamily="34" charset="0"/>
            </a:endParaRPr>
          </a:p>
        </p:txBody>
      </p:sp>
      <p:grpSp>
        <p:nvGrpSpPr>
          <p:cNvPr id="12" name="Groupe 11">
            <a:extLst>
              <a:ext uri="{FF2B5EF4-FFF2-40B4-BE49-F238E27FC236}">
                <a16:creationId xmlns:a16="http://schemas.microsoft.com/office/drawing/2014/main" id="{B3D4A861-9745-F04C-8FED-C56DAD7DF3C8}"/>
              </a:ext>
            </a:extLst>
          </p:cNvPr>
          <p:cNvGrpSpPr/>
          <p:nvPr/>
        </p:nvGrpSpPr>
        <p:grpSpPr>
          <a:xfrm>
            <a:off x="-7743" y="7704944"/>
            <a:ext cx="6856476" cy="2201056"/>
            <a:chOff x="20" y="-1"/>
            <a:chExt cx="12191964" cy="3346949"/>
          </a:xfrm>
        </p:grpSpPr>
        <p:pic>
          <p:nvPicPr>
            <p:cNvPr id="17" name="Image 16">
              <a:extLst>
                <a:ext uri="{FF2B5EF4-FFF2-40B4-BE49-F238E27FC236}">
                  <a16:creationId xmlns:a16="http://schemas.microsoft.com/office/drawing/2014/main" id="{B0F10C45-6EFB-8045-B041-B5CAB27A4590}"/>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67333" y="-1"/>
              <a:ext cx="4224651" cy="3346705"/>
            </a:xfrm>
            <a:custGeom>
              <a:avLst/>
              <a:gdLst/>
              <a:ahLst/>
              <a:cxnLst/>
              <a:rect l="l" t="t" r="r" b="b"/>
              <a:pathLst>
                <a:path w="4224651" h="3346705">
                  <a:moveTo>
                    <a:pt x="1549963" y="0"/>
                  </a:moveTo>
                  <a:lnTo>
                    <a:pt x="1555540" y="0"/>
                  </a:lnTo>
                  <a:lnTo>
                    <a:pt x="2621768" y="0"/>
                  </a:lnTo>
                  <a:lnTo>
                    <a:pt x="4224651" y="0"/>
                  </a:lnTo>
                  <a:lnTo>
                    <a:pt x="4224651" y="3346705"/>
                  </a:lnTo>
                  <a:lnTo>
                    <a:pt x="0" y="3346705"/>
                  </a:lnTo>
                  <a:close/>
                </a:path>
              </a:pathLst>
            </a:custGeom>
          </p:spPr>
        </p:pic>
        <p:pic>
          <p:nvPicPr>
            <p:cNvPr id="18" name="Image 17" descr="Une image contenant intérieur, portant, regardant, tête&#10;&#10;Description générée automatiquement">
              <a:extLst>
                <a:ext uri="{FF2B5EF4-FFF2-40B4-BE49-F238E27FC236}">
                  <a16:creationId xmlns:a16="http://schemas.microsoft.com/office/drawing/2014/main" id="{9259B9DD-7ED6-1945-AF78-238C6355D55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r="-1"/>
            <a:stretch/>
          </p:blipFill>
          <p:spPr>
            <a:xfrm>
              <a:off x="4493416" y="243"/>
              <a:ext cx="7698564" cy="3346705"/>
            </a:xfrm>
            <a:custGeom>
              <a:avLst/>
              <a:gdLst/>
              <a:ahLst/>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p:spPr>
        </p:pic>
        <p:pic>
          <p:nvPicPr>
            <p:cNvPr id="19" name="Image 18" descr="Une image contenant personne, alimentation, intérieur, assiette&#10;&#10;Description générée automatiquement">
              <a:extLst>
                <a:ext uri="{FF2B5EF4-FFF2-40B4-BE49-F238E27FC236}">
                  <a16:creationId xmlns:a16="http://schemas.microsoft.com/office/drawing/2014/main" id="{2406475B-E351-8D4E-86C0-CB326F5B59C2}"/>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
            <a:stretch/>
          </p:blipFill>
          <p:spPr>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grpSp>
    </p:spTree>
    <p:extLst>
      <p:ext uri="{BB962C8B-B14F-4D97-AF65-F5344CB8AC3E}">
        <p14:creationId xmlns:p14="http://schemas.microsoft.com/office/powerpoint/2010/main" val="415572476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TotalTime>
  <Words>400</Words>
  <Application>Microsoft Macintosh PowerPoint</Application>
  <PresentationFormat>Format A4 (210 x 297 mm)</PresentationFormat>
  <Paragraphs>33</Paragraphs>
  <Slides>4</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vt:i4>
      </vt:variant>
    </vt:vector>
  </HeadingPairs>
  <TitlesOfParts>
    <vt:vector size="9" baseType="lpstr">
      <vt:lpstr>Arial</vt:lpstr>
      <vt:lpstr>Calibri</vt:lpstr>
      <vt:lpstr>Calibri Light</vt:lpstr>
      <vt:lpstr>Century Gothic</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Laurence Bohnenblust-Pidoux</dc:creator>
  <cp:lastModifiedBy>Laurence Bohnenblust-Pidoux</cp:lastModifiedBy>
  <cp:revision>17</cp:revision>
  <cp:lastPrinted>2020-08-13T10:05:42Z</cp:lastPrinted>
  <dcterms:created xsi:type="dcterms:W3CDTF">2020-08-13T07:58:05Z</dcterms:created>
  <dcterms:modified xsi:type="dcterms:W3CDTF">2020-08-19T14:29:28Z</dcterms:modified>
</cp:coreProperties>
</file>