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"/>
  </p:notesMasterIdLst>
  <p:sldIdLst>
    <p:sldId id="258" r:id="rId2"/>
    <p:sldId id="259" r:id="rId3"/>
    <p:sldId id="260" r:id="rId4"/>
    <p:sldId id="261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CE76"/>
    <a:srgbClr val="005695"/>
    <a:srgbClr val="F79452"/>
    <a:srgbClr val="F5C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4663"/>
  </p:normalViewPr>
  <p:slideViewPr>
    <p:cSldViewPr snapToGrid="0" snapToObjects="1">
      <p:cViewPr varScale="1">
        <p:scale>
          <a:sx n="91" d="100"/>
          <a:sy n="91" d="100"/>
        </p:scale>
        <p:origin x="32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217D0-E282-1E46-850F-617905AEAFD2}" type="datetimeFigureOut">
              <a:rPr lang="fr-CH" smtClean="0"/>
              <a:t>05.07.22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8E252-851B-7C4C-930E-95213811CB8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05546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8E252-851B-7C4C-930E-95213811CB8A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12964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5"/>
          </a:xfrm>
        </p:spPr>
        <p:txBody>
          <a:bodyPr anchor="b"/>
          <a:lstStyle>
            <a:lvl1pPr algn="ctr">
              <a:defRPr sz="365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463"/>
            </a:lvl1pPr>
            <a:lvl2pPr marL="278606" indent="0" algn="ctr">
              <a:buNone/>
              <a:defRPr sz="1219"/>
            </a:lvl2pPr>
            <a:lvl3pPr marL="557213" indent="0" algn="ctr">
              <a:buNone/>
              <a:defRPr sz="1097"/>
            </a:lvl3pPr>
            <a:lvl4pPr marL="835819" indent="0" algn="ctr">
              <a:buNone/>
              <a:defRPr sz="975"/>
            </a:lvl4pPr>
            <a:lvl5pPr marL="1114425" indent="0" algn="ctr">
              <a:buNone/>
              <a:defRPr sz="975"/>
            </a:lvl5pPr>
            <a:lvl6pPr marL="1393031" indent="0" algn="ctr">
              <a:buNone/>
              <a:defRPr sz="975"/>
            </a:lvl6pPr>
            <a:lvl7pPr marL="1671638" indent="0" algn="ctr">
              <a:buNone/>
              <a:defRPr sz="975"/>
            </a:lvl7pPr>
            <a:lvl8pPr marL="1950244" indent="0" algn="ctr">
              <a:buNone/>
              <a:defRPr sz="975"/>
            </a:lvl8pPr>
            <a:lvl9pPr marL="2228850" indent="0" algn="ctr">
              <a:buNone/>
              <a:defRPr sz="975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0D3A-3295-7E4C-A745-FADA2EC1CA0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7B8A6-F5C1-A54A-989E-A8B6D10D1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80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0D3A-3295-7E4C-A745-FADA2EC1CA0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7B8A6-F5C1-A54A-989E-A8B6D10D1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07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0D3A-3295-7E4C-A745-FADA2EC1CA0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7B8A6-F5C1-A54A-989E-A8B6D10D1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73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0D3A-3295-7E4C-A745-FADA2EC1CA0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7B8A6-F5C1-A54A-989E-A8B6D10D1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711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469624"/>
            <a:ext cx="5915025" cy="4120620"/>
          </a:xfrm>
        </p:spPr>
        <p:txBody>
          <a:bodyPr anchor="b"/>
          <a:lstStyle>
            <a:lvl1pPr>
              <a:defRPr sz="365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629227"/>
            <a:ext cx="5915025" cy="2166937"/>
          </a:xfrm>
        </p:spPr>
        <p:txBody>
          <a:bodyPr/>
          <a:lstStyle>
            <a:lvl1pPr marL="0" indent="0">
              <a:buNone/>
              <a:defRPr sz="1463">
                <a:solidFill>
                  <a:schemeClr val="tx1"/>
                </a:solidFill>
              </a:defRPr>
            </a:lvl1pPr>
            <a:lvl2pPr marL="278606" indent="0">
              <a:buNone/>
              <a:defRPr sz="1219">
                <a:solidFill>
                  <a:schemeClr val="tx1">
                    <a:tint val="75000"/>
                  </a:schemeClr>
                </a:solidFill>
              </a:defRPr>
            </a:lvl2pPr>
            <a:lvl3pPr marL="557213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3pPr>
            <a:lvl4pPr marL="835819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4pPr>
            <a:lvl5pPr marL="111442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5pPr>
            <a:lvl6pPr marL="1393031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6pPr>
            <a:lvl7pPr marL="1671638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7pPr>
            <a:lvl8pPr marL="1950244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8pPr>
            <a:lvl9pPr marL="222885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0D3A-3295-7E4C-A745-FADA2EC1CA0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7B8A6-F5C1-A54A-989E-A8B6D10D1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440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0D3A-3295-7E4C-A745-FADA2EC1CA0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7B8A6-F5C1-A54A-989E-A8B6D10D1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33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6"/>
            <a:ext cx="2901255" cy="1190095"/>
          </a:xfrm>
        </p:spPr>
        <p:txBody>
          <a:bodyPr anchor="b"/>
          <a:lstStyle>
            <a:lvl1pPr marL="0" indent="0">
              <a:buNone/>
              <a:defRPr sz="1463" b="1"/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6"/>
            <a:ext cx="2915543" cy="1190095"/>
          </a:xfrm>
        </p:spPr>
        <p:txBody>
          <a:bodyPr anchor="b"/>
          <a:lstStyle>
            <a:lvl1pPr marL="0" indent="0">
              <a:buNone/>
              <a:defRPr sz="1463" b="1"/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0D3A-3295-7E4C-A745-FADA2EC1CA0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7B8A6-F5C1-A54A-989E-A8B6D10D1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640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0D3A-3295-7E4C-A745-FADA2EC1CA0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7B8A6-F5C1-A54A-989E-A8B6D10D1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58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0D3A-3295-7E4C-A745-FADA2EC1CA0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7B8A6-F5C1-A54A-989E-A8B6D10D1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633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3"/>
            <a:ext cx="3471863" cy="7039680"/>
          </a:xfrm>
        </p:spPr>
        <p:txBody>
          <a:bodyPr/>
          <a:lstStyle>
            <a:lvl1pPr>
              <a:defRPr sz="1950"/>
            </a:lvl1pPr>
            <a:lvl2pPr>
              <a:defRPr sz="1706"/>
            </a:lvl2pPr>
            <a:lvl3pPr>
              <a:defRPr sz="1463"/>
            </a:lvl3pPr>
            <a:lvl4pPr>
              <a:defRPr sz="1219"/>
            </a:lvl4pPr>
            <a:lvl5pPr>
              <a:defRPr sz="1219"/>
            </a:lvl5pPr>
            <a:lvl6pPr>
              <a:defRPr sz="1219"/>
            </a:lvl6pPr>
            <a:lvl7pPr>
              <a:defRPr sz="1219"/>
            </a:lvl7pPr>
            <a:lvl8pPr>
              <a:defRPr sz="1219"/>
            </a:lvl8pPr>
            <a:lvl9pPr>
              <a:defRPr sz="1219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975"/>
            </a:lvl1pPr>
            <a:lvl2pPr marL="278606" indent="0">
              <a:buNone/>
              <a:defRPr sz="853"/>
            </a:lvl2pPr>
            <a:lvl3pPr marL="557213" indent="0">
              <a:buNone/>
              <a:defRPr sz="731"/>
            </a:lvl3pPr>
            <a:lvl4pPr marL="835819" indent="0">
              <a:buNone/>
              <a:defRPr sz="609"/>
            </a:lvl4pPr>
            <a:lvl5pPr marL="1114425" indent="0">
              <a:buNone/>
              <a:defRPr sz="609"/>
            </a:lvl5pPr>
            <a:lvl6pPr marL="1393031" indent="0">
              <a:buNone/>
              <a:defRPr sz="609"/>
            </a:lvl6pPr>
            <a:lvl7pPr marL="1671638" indent="0">
              <a:buNone/>
              <a:defRPr sz="609"/>
            </a:lvl7pPr>
            <a:lvl8pPr marL="1950244" indent="0">
              <a:buNone/>
              <a:defRPr sz="609"/>
            </a:lvl8pPr>
            <a:lvl9pPr marL="2228850" indent="0">
              <a:buNone/>
              <a:defRPr sz="6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0D3A-3295-7E4C-A745-FADA2EC1CA0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7B8A6-F5C1-A54A-989E-A8B6D10D1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435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3"/>
            <a:ext cx="3471863" cy="7039680"/>
          </a:xfrm>
        </p:spPr>
        <p:txBody>
          <a:bodyPr anchor="t"/>
          <a:lstStyle>
            <a:lvl1pPr marL="0" indent="0">
              <a:buNone/>
              <a:defRPr sz="1950"/>
            </a:lvl1pPr>
            <a:lvl2pPr marL="278606" indent="0">
              <a:buNone/>
              <a:defRPr sz="1706"/>
            </a:lvl2pPr>
            <a:lvl3pPr marL="557213" indent="0">
              <a:buNone/>
              <a:defRPr sz="1463"/>
            </a:lvl3pPr>
            <a:lvl4pPr marL="835819" indent="0">
              <a:buNone/>
              <a:defRPr sz="1219"/>
            </a:lvl4pPr>
            <a:lvl5pPr marL="1114425" indent="0">
              <a:buNone/>
              <a:defRPr sz="1219"/>
            </a:lvl5pPr>
            <a:lvl6pPr marL="1393031" indent="0">
              <a:buNone/>
              <a:defRPr sz="1219"/>
            </a:lvl6pPr>
            <a:lvl7pPr marL="1671638" indent="0">
              <a:buNone/>
              <a:defRPr sz="1219"/>
            </a:lvl7pPr>
            <a:lvl8pPr marL="1950244" indent="0">
              <a:buNone/>
              <a:defRPr sz="1219"/>
            </a:lvl8pPr>
            <a:lvl9pPr marL="2228850" indent="0">
              <a:buNone/>
              <a:defRPr sz="1219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975"/>
            </a:lvl1pPr>
            <a:lvl2pPr marL="278606" indent="0">
              <a:buNone/>
              <a:defRPr sz="853"/>
            </a:lvl2pPr>
            <a:lvl3pPr marL="557213" indent="0">
              <a:buNone/>
              <a:defRPr sz="731"/>
            </a:lvl3pPr>
            <a:lvl4pPr marL="835819" indent="0">
              <a:buNone/>
              <a:defRPr sz="609"/>
            </a:lvl4pPr>
            <a:lvl5pPr marL="1114425" indent="0">
              <a:buNone/>
              <a:defRPr sz="609"/>
            </a:lvl5pPr>
            <a:lvl6pPr marL="1393031" indent="0">
              <a:buNone/>
              <a:defRPr sz="609"/>
            </a:lvl6pPr>
            <a:lvl7pPr marL="1671638" indent="0">
              <a:buNone/>
              <a:defRPr sz="609"/>
            </a:lvl7pPr>
            <a:lvl8pPr marL="1950244" indent="0">
              <a:buNone/>
              <a:defRPr sz="609"/>
            </a:lvl8pPr>
            <a:lvl9pPr marL="2228850" indent="0">
              <a:buNone/>
              <a:defRPr sz="6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0D3A-3295-7E4C-A745-FADA2EC1CA0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7B8A6-F5C1-A54A-989E-A8B6D10D1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8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B0D3A-3295-7E4C-A745-FADA2EC1CA0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7B8A6-F5C1-A54A-989E-A8B6D10D17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59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57213" rtl="0" eaLnBrk="1" latinLnBrk="0" hangingPunct="1">
        <a:lnSpc>
          <a:spcPct val="90000"/>
        </a:lnSpc>
        <a:spcBef>
          <a:spcPct val="0"/>
        </a:spcBef>
        <a:buNone/>
        <a:defRPr sz="26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9303" indent="-139303" algn="l" defTabSz="557213" rtl="0" eaLnBrk="1" latinLnBrk="0" hangingPunct="1">
        <a:lnSpc>
          <a:spcPct val="90000"/>
        </a:lnSpc>
        <a:spcBef>
          <a:spcPts val="609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indent="-139303" algn="l" defTabSz="557213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696516" indent="-139303" algn="l" defTabSz="557213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219" kern="1200">
          <a:solidFill>
            <a:schemeClr val="tx1"/>
          </a:solidFill>
          <a:latin typeface="+mn-lt"/>
          <a:ea typeface="+mn-ea"/>
          <a:cs typeface="+mn-cs"/>
        </a:defRPr>
      </a:lvl3pPr>
      <a:lvl4pPr marL="975122" indent="-139303" algn="l" defTabSz="557213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253728" indent="-139303" algn="l" defTabSz="557213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532334" indent="-139303" algn="l" defTabSz="557213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810941" indent="-139303" algn="l" defTabSz="557213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2089547" indent="-139303" algn="l" defTabSz="557213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368153" indent="-139303" algn="l" defTabSz="557213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2pPr>
      <a:lvl3pPr marL="557213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3pPr>
      <a:lvl4pPr marL="835819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393031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1950244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22885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838A0BE-6978-5A40-9567-AE4314563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765" y="7853317"/>
            <a:ext cx="4144342" cy="1240982"/>
          </a:xfrm>
        </p:spPr>
        <p:txBody>
          <a:bodyPr>
            <a:normAutofit fontScale="92500"/>
          </a:bodyPr>
          <a:lstStyle/>
          <a:p>
            <a:pPr defTabSz="371475">
              <a:lnSpc>
                <a:spcPct val="100000"/>
              </a:lnSpc>
              <a:spcBef>
                <a:spcPts val="0"/>
              </a:spcBef>
            </a:pPr>
            <a:r>
              <a:rPr lang="fr-FR" sz="3250" dirty="0">
                <a:ln w="0">
                  <a:solidFill>
                    <a:srgbClr val="005695"/>
                  </a:solidFill>
                </a:ln>
                <a:solidFill>
                  <a:srgbClr val="00569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Découvrir et vivre la foi </a:t>
            </a:r>
          </a:p>
          <a:p>
            <a:pPr defTabSz="371475">
              <a:lnSpc>
                <a:spcPct val="100000"/>
              </a:lnSpc>
              <a:spcBef>
                <a:spcPts val="0"/>
              </a:spcBef>
            </a:pPr>
            <a:r>
              <a:rPr lang="fr-FR" sz="3250" dirty="0">
                <a:ln w="0">
                  <a:solidFill>
                    <a:srgbClr val="005695"/>
                  </a:solidFill>
                </a:ln>
                <a:solidFill>
                  <a:srgbClr val="00569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elvetica" pitchFamily="2" charset="0"/>
              </a:rPr>
              <a:t>en groupe</a:t>
            </a:r>
          </a:p>
          <a:p>
            <a:pPr algn="l"/>
            <a:endParaRPr lang="fr-FR" sz="1869" dirty="0">
              <a:ln>
                <a:solidFill>
                  <a:srgbClr val="005695"/>
                </a:solidFill>
              </a:ln>
              <a:solidFill>
                <a:srgbClr val="005695"/>
              </a:solidFill>
              <a:latin typeface="Helvetica" pitchFamily="2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461920" y="651508"/>
            <a:ext cx="1055095" cy="3959505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rgbClr val="F5CF60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Image 3" descr="Une image contenant personne, extérieur, groupe, équipe&#10;&#10;Description générée automatiquement">
            <a:extLst>
              <a:ext uri="{FF2B5EF4-FFF2-40B4-BE49-F238E27FC236}">
                <a16:creationId xmlns:a16="http://schemas.microsoft.com/office/drawing/2014/main" id="{5FA0D4E4-C0CB-7741-B004-5AC999E27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08" t="2772" r="27106" b="2383"/>
          <a:stretch/>
        </p:blipFill>
        <p:spPr>
          <a:xfrm>
            <a:off x="2588942" y="855649"/>
            <a:ext cx="1274554" cy="3755361"/>
          </a:xfrm>
          <a:prstGeom prst="rect">
            <a:avLst/>
          </a:prstGeom>
        </p:spPr>
      </p:pic>
      <p:pic>
        <p:nvPicPr>
          <p:cNvPr id="19" name="Image 18" descr="Une image contenant personne, intérieur, groupe, gens&#10;&#10;Description générée automatiquement">
            <a:extLst>
              <a:ext uri="{FF2B5EF4-FFF2-40B4-BE49-F238E27FC236}">
                <a16:creationId xmlns:a16="http://schemas.microsoft.com/office/drawing/2014/main" id="{BF62C411-2996-4046-B90C-2ACC499E5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29" t="42687" r="44084" b="7748"/>
          <a:stretch/>
        </p:blipFill>
        <p:spPr>
          <a:xfrm>
            <a:off x="3935424" y="1247422"/>
            <a:ext cx="1876656" cy="2736551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969641" y="626889"/>
            <a:ext cx="1055095" cy="1609695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rgbClr val="F5CF60"/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918D9D3-1370-4FF6-9DFC-9F87F903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0847" y="7767092"/>
            <a:ext cx="2005341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Une image contenant intérieur, plante, décoré&#10;&#10;Description générée automatiquement">
            <a:extLst>
              <a:ext uri="{FF2B5EF4-FFF2-40B4-BE49-F238E27FC236}">
                <a16:creationId xmlns:a16="http://schemas.microsoft.com/office/drawing/2014/main" id="{1E32705A-822F-EC4A-91EA-CF2B51EF4A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15" t="43766" r="515" b="2083"/>
          <a:stretch/>
        </p:blipFill>
        <p:spPr>
          <a:xfrm rot="5400000">
            <a:off x="-229840" y="2159900"/>
            <a:ext cx="3622129" cy="1471094"/>
          </a:xfrm>
          <a:prstGeom prst="rect">
            <a:avLst/>
          </a:prstGeom>
        </p:spPr>
      </p:pic>
      <p:pic>
        <p:nvPicPr>
          <p:cNvPr id="16" name="Image 15" descr="Une image contenant herbe, arbre, extérieur, sport&#10;&#10;Description générée automatiquement">
            <a:extLst>
              <a:ext uri="{FF2B5EF4-FFF2-40B4-BE49-F238E27FC236}">
                <a16:creationId xmlns:a16="http://schemas.microsoft.com/office/drawing/2014/main" id="{4DF81B5F-0120-B04A-B1EA-9228043579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548" t="-918" r="27075" b="916"/>
          <a:stretch/>
        </p:blipFill>
        <p:spPr>
          <a:xfrm>
            <a:off x="4727740" y="4216336"/>
            <a:ext cx="1487323" cy="4247064"/>
          </a:xfrm>
          <a:prstGeom prst="rect">
            <a:avLst/>
          </a:prstGeom>
        </p:spPr>
      </p:pic>
      <p:sp>
        <p:nvSpPr>
          <p:cNvPr id="51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4517115" y="4216336"/>
            <a:ext cx="1154037" cy="490965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F5CF60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7ECACA8-D473-884C-9A22-91072DD67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163" y="8582511"/>
            <a:ext cx="1293529" cy="102357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3F36C1E-D509-7A47-97C4-35237396A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6776" y="8541320"/>
            <a:ext cx="1395919" cy="13646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7F4F6D-827B-9743-ABB2-C8F54C65E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898" y="1607699"/>
            <a:ext cx="1487324" cy="125776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074FC7-B03C-6D40-88C1-FE5860C470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3" y="3525925"/>
            <a:ext cx="1720471" cy="151709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078ADAB-C9EE-D843-8206-70DA514AAD94}"/>
              </a:ext>
            </a:extLst>
          </p:cNvPr>
          <p:cNvSpPr txBox="1"/>
          <p:nvPr/>
        </p:nvSpPr>
        <p:spPr>
          <a:xfrm>
            <a:off x="334609" y="4971287"/>
            <a:ext cx="41825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.Apple Color Emoji UI"/>
              <a:buChar char="🐌"/>
            </a:pPr>
            <a:r>
              <a:rPr lang="fr-CH" sz="2000" dirty="0">
                <a:latin typeface="Myriad Pro" panose="020B0503030403020204" pitchFamily="34" charset="0"/>
              </a:rPr>
              <a:t>Vous avez des enfants, des petits enfants, des neveux ou nièces..., </a:t>
            </a:r>
          </a:p>
          <a:p>
            <a:pPr marL="285750" indent="-285750">
              <a:buFont typeface=".Apple Color Emoji UI"/>
              <a:buChar char="🐌"/>
            </a:pPr>
            <a:r>
              <a:rPr lang="fr-CH" sz="2000" dirty="0">
                <a:latin typeface="Myriad Pro" panose="020B0503030403020204" pitchFamily="34" charset="0"/>
              </a:rPr>
              <a:t>Vous souhaitez qu’</a:t>
            </a:r>
            <a:r>
              <a:rPr lang="fr-CH" sz="2000" dirty="0" err="1">
                <a:latin typeface="Myriad Pro" panose="020B0503030403020204" pitchFamily="34" charset="0"/>
              </a:rPr>
              <a:t>ils·elles</a:t>
            </a:r>
            <a:r>
              <a:rPr lang="fr-CH" sz="2000" dirty="0">
                <a:latin typeface="Myriad Pro" panose="020B0503030403020204" pitchFamily="34" charset="0"/>
              </a:rPr>
              <a:t> découvrent la foi chrétienne, réfléchissent à  des questions existentielles, explorent des valeurs, </a:t>
            </a:r>
          </a:p>
          <a:p>
            <a:r>
              <a:rPr lang="fr-CH" sz="2000" dirty="0">
                <a:latin typeface="Myriad Pro" panose="020B0503030403020204" pitchFamily="34" charset="0"/>
              </a:rPr>
              <a:t>Nous les invitons à venir…</a:t>
            </a:r>
          </a:p>
        </p:txBody>
      </p:sp>
    </p:spTree>
    <p:extLst>
      <p:ext uri="{BB962C8B-B14F-4D97-AF65-F5344CB8AC3E}">
        <p14:creationId xmlns:p14="http://schemas.microsoft.com/office/powerpoint/2010/main" val="2170813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2C53FE0-E9F9-FB5F-06E8-9F1951C0E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855" y="7027487"/>
            <a:ext cx="6978892" cy="289600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F37B110-9454-2349-AC48-CA3EF3E64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995" y="876715"/>
            <a:ext cx="2226152" cy="221529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CC8973-A8D3-684F-A6F6-111754BA24F9}"/>
              </a:ext>
            </a:extLst>
          </p:cNvPr>
          <p:cNvSpPr txBox="1"/>
          <p:nvPr/>
        </p:nvSpPr>
        <p:spPr>
          <a:xfrm>
            <a:off x="-9036" y="5600472"/>
            <a:ext cx="6856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H" dirty="0"/>
              <a:t>Votre enfant, vos enfants sont à partir ensemble explorer des maisons bibliques et rencontrer leurs habitants, découvrir leurs vies et leurs confiances. Et ainsi, à découvrir ce Dieu qui vient nous habiter chez nous !</a:t>
            </a:r>
            <a:r>
              <a:rPr lang="fr-CH" dirty="0">
                <a:latin typeface="Myriad Pro" panose="020B0503030403020204" pitchFamily="34" charset="0"/>
              </a:rPr>
              <a:t>.</a:t>
            </a:r>
          </a:p>
          <a:p>
            <a:pPr algn="just"/>
            <a:endParaRPr lang="fr-CH" dirty="0">
              <a:latin typeface="Myriad Pro" panose="020B0503030403020204" pitchFamily="34" charset="0"/>
            </a:endParaRPr>
          </a:p>
          <a:p>
            <a:pPr algn="r"/>
            <a:r>
              <a:rPr lang="fr-CH" dirty="0">
                <a:latin typeface="Myriad Pro" panose="020B0503030403020204" pitchFamily="34" charset="0"/>
              </a:rPr>
              <a:t>Ces rencontres sont </a:t>
            </a:r>
            <a:r>
              <a:rPr lang="fr-FR" dirty="0">
                <a:latin typeface="Myriad Pro" panose="020B0503030403020204" pitchFamily="34" charset="0"/>
              </a:rPr>
              <a:t>destinées aux enfants dès 6 ans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7CBC1F-959B-844A-9B50-D1A5EC0C9CDC}"/>
              </a:ext>
            </a:extLst>
          </p:cNvPr>
          <p:cNvSpPr/>
          <p:nvPr/>
        </p:nvSpPr>
        <p:spPr>
          <a:xfrm>
            <a:off x="24671" y="0"/>
            <a:ext cx="68564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dirty="0"/>
              <a:t>Les paroisses protestantes réformées sont heureuses de vous accueillir pour célébrer, jouer, créer, chanter, prier et partager un  temps de collation autour du thème </a:t>
            </a:r>
          </a:p>
          <a:p>
            <a:pPr algn="just"/>
            <a:r>
              <a:rPr lang="fr-FR" sz="2000" dirty="0"/>
              <a:t>				</a:t>
            </a:r>
            <a:endParaRPr lang="fr-CH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472A34-FDAD-0B4D-B6CA-C439CB1AB2BA}"/>
              </a:ext>
            </a:extLst>
          </p:cNvPr>
          <p:cNvSpPr/>
          <p:nvPr/>
        </p:nvSpPr>
        <p:spPr>
          <a:xfrm>
            <a:off x="24671" y="2963009"/>
            <a:ext cx="69042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2000" i="1" dirty="0">
                <a:ea typeface="Noteworthy Light" panose="02000400000000000000" pitchFamily="2" charset="77"/>
                <a:cs typeface="Times New Roman" panose="02020603050405020304" pitchFamily="18" charset="0"/>
              </a:rPr>
              <a:t>Habiter dans une maison et grandir !</a:t>
            </a:r>
          </a:p>
          <a:p>
            <a:pPr algn="r"/>
            <a:r>
              <a:rPr lang="fr-CH" sz="2000" i="1" dirty="0">
                <a:ea typeface="Noteworthy Light" panose="02000400000000000000" pitchFamily="2" charset="77"/>
                <a:cs typeface="Times New Roman" panose="02020603050405020304" pitchFamily="18" charset="0"/>
              </a:rPr>
              <a:t>Une maison pour accueillir et rencontrer ;</a:t>
            </a:r>
          </a:p>
          <a:p>
            <a:pPr algn="r"/>
            <a:r>
              <a:rPr lang="fr-CH" sz="2000" i="1" dirty="0">
                <a:ea typeface="Noteworthy Light" panose="02000400000000000000" pitchFamily="2" charset="77"/>
                <a:cs typeface="Times New Roman" panose="02020603050405020304" pitchFamily="18" charset="0"/>
              </a:rPr>
              <a:t>En passant d’une maison à l’autre, </a:t>
            </a:r>
          </a:p>
          <a:p>
            <a:pPr algn="r"/>
            <a:r>
              <a:rPr lang="fr-CH" sz="2000" i="1" dirty="0">
                <a:ea typeface="Noteworthy Light" panose="02000400000000000000" pitchFamily="2" charset="77"/>
                <a:cs typeface="Times New Roman" panose="02020603050405020304" pitchFamily="18" charset="0"/>
              </a:rPr>
              <a:t>nous irons d’une maison vers les autres et vers l’Autre 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541E86-CB9A-B04B-9E52-EF0FB3045569}"/>
              </a:ext>
            </a:extLst>
          </p:cNvPr>
          <p:cNvSpPr/>
          <p:nvPr/>
        </p:nvSpPr>
        <p:spPr>
          <a:xfrm>
            <a:off x="-95755" y="4621318"/>
            <a:ext cx="6904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000" dirty="0">
                <a:ea typeface="Noteworthy Light" panose="02000400000000000000" pitchFamily="2" charset="77"/>
                <a:cs typeface="Times New Roman" panose="02020603050405020304" pitchFamily="18" charset="0"/>
              </a:rPr>
              <a:t>Nous vous proposons de découvrir des maisons bibliques et de rencontrer leurs habitants, leurs vies et leurs confiances.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45D59A6-DD71-0547-8497-70E811C28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6756">
            <a:off x="1512220" y="2004376"/>
            <a:ext cx="3022600" cy="16764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35A034-C498-AC4C-B93C-0C0B5F5A57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5962"/>
          <a:stretch/>
        </p:blipFill>
        <p:spPr>
          <a:xfrm>
            <a:off x="-9036" y="1476087"/>
            <a:ext cx="1448832" cy="19962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4AFB38-56AC-AC4A-A918-FC0DFF0CD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530" y="418220"/>
            <a:ext cx="3857980" cy="23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1550D1-97FD-CA4A-B7A3-D06E18F9C920}"/>
              </a:ext>
            </a:extLst>
          </p:cNvPr>
          <p:cNvSpPr/>
          <p:nvPr/>
        </p:nvSpPr>
        <p:spPr>
          <a:xfrm>
            <a:off x="3141136" y="23462"/>
            <a:ext cx="307821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solidFill>
                  <a:srgbClr val="00569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Noteworthy Light" panose="02000400000000000000" pitchFamily="2" charset="77"/>
              </a:rPr>
              <a:t>Au programme </a:t>
            </a:r>
          </a:p>
          <a:p>
            <a:pPr algn="ctr"/>
            <a:r>
              <a:rPr lang="fr-FR" sz="3200" dirty="0">
                <a:ln w="0"/>
                <a:solidFill>
                  <a:srgbClr val="00569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Noteworthy Light" panose="02000400000000000000" pitchFamily="2" charset="77"/>
              </a:rPr>
              <a:t>en 2022-2023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89F159-7344-B34D-94FE-3E7239255521}"/>
              </a:ext>
            </a:extLst>
          </p:cNvPr>
          <p:cNvSpPr/>
          <p:nvPr/>
        </p:nvSpPr>
        <p:spPr>
          <a:xfrm>
            <a:off x="4651947" y="1467006"/>
            <a:ext cx="22974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solidFill>
                  <a:srgbClr val="00569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Noteworthy Light" panose="02000400000000000000" pitchFamily="2" charset="77"/>
              </a:rPr>
              <a:t>Rencontres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8E879A-9726-7449-B6AA-3FEDD717ED38}"/>
              </a:ext>
            </a:extLst>
          </p:cNvPr>
          <p:cNvSpPr/>
          <p:nvPr/>
        </p:nvSpPr>
        <p:spPr>
          <a:xfrm>
            <a:off x="470439" y="4671935"/>
            <a:ext cx="51155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dirty="0">
                <a:ln w="0"/>
                <a:solidFill>
                  <a:srgbClr val="00569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Noteworthy Light" panose="02000400000000000000" pitchFamily="2" charset="77"/>
              </a:rPr>
              <a:t>Célébration 4D en </a:t>
            </a:r>
            <a:r>
              <a:rPr lang="fr-FR" sz="3200" dirty="0" err="1">
                <a:ln w="0"/>
                <a:solidFill>
                  <a:srgbClr val="00569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Noteworthy Light" panose="02000400000000000000" pitchFamily="2" charset="77"/>
              </a:rPr>
              <a:t>familleS</a:t>
            </a:r>
            <a:endParaRPr lang="fr-FR" sz="3200" dirty="0">
              <a:ln w="0"/>
              <a:solidFill>
                <a:srgbClr val="00569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" pitchFamily="2" charset="0"/>
              <a:ea typeface="Noteworthy Light" panose="02000400000000000000" pitchFamily="2" charset="77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51682FC-9725-DE47-B1D7-D55EE9117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591" y="1100681"/>
            <a:ext cx="3078216" cy="1543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0495C8B-1768-F476-E5D0-B126884F2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2911"/>
            <a:ext cx="5115504" cy="39061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46BD1B-17A3-BC17-A26B-350768B4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859" y="6742912"/>
            <a:ext cx="5115504" cy="390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13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0D485528-2AA8-0E25-EA8B-189EC02F6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53" y="5352464"/>
            <a:ext cx="6872754" cy="48296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EB2CB0-5389-9944-9802-EDE1DE357D59}"/>
              </a:ext>
            </a:extLst>
          </p:cNvPr>
          <p:cNvSpPr/>
          <p:nvPr/>
        </p:nvSpPr>
        <p:spPr>
          <a:xfrm>
            <a:off x="-1014" y="102550"/>
            <a:ext cx="4854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Si le jour ou une date ne va pas pour vous, d’autres rencontres ont lieu dans la région. Contacter une personne de l’équipe responsable et elle vous renseignera. </a:t>
            </a:r>
          </a:p>
          <a:p>
            <a:r>
              <a:rPr lang="fr-FR" dirty="0"/>
              <a:t>Si vous deviez manquer une rencontre, </a:t>
            </a:r>
          </a:p>
          <a:p>
            <a:r>
              <a:rPr lang="fr-FR" dirty="0"/>
              <a:t>vos enfants n’auraient aucune </a:t>
            </a:r>
          </a:p>
          <a:p>
            <a:r>
              <a:rPr lang="fr-FR" dirty="0"/>
              <a:t>difficulté à reprendre le fil la fois suivante.</a:t>
            </a:r>
            <a:endParaRPr lang="fr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5C628D-12F2-7E43-AE33-D756BE187263}"/>
              </a:ext>
            </a:extLst>
          </p:cNvPr>
          <p:cNvSpPr/>
          <p:nvPr/>
        </p:nvSpPr>
        <p:spPr>
          <a:xfrm>
            <a:off x="1644214" y="2133875"/>
            <a:ext cx="3482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2800" dirty="0">
                <a:ln w="0"/>
                <a:solidFill>
                  <a:srgbClr val="00569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Equipe responsable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9D24D2-5DFA-FC41-A050-5DEDF4D7580A}"/>
              </a:ext>
            </a:extLst>
          </p:cNvPr>
          <p:cNvSpPr txBox="1"/>
          <p:nvPr/>
        </p:nvSpPr>
        <p:spPr>
          <a:xfrm>
            <a:off x="-14754" y="4467521"/>
            <a:ext cx="6773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/>
              <a:t>Nous nous réjouissons de vous rencontrer et de vivre ces moments avec vous et votre enfant (vos enfants).</a:t>
            </a:r>
            <a:endParaRPr lang="fr-CH" sz="1600" dirty="0"/>
          </a:p>
          <a:p>
            <a:pPr algn="just"/>
            <a:r>
              <a:rPr lang="fr-FR" sz="1600" dirty="0"/>
              <a:t>Recevez, chères familles, nos chaleureuses salutations.</a:t>
            </a:r>
            <a:endParaRPr lang="fr-CH" sz="1600" dirty="0"/>
          </a:p>
          <a:p>
            <a:pPr algn="just"/>
            <a:endParaRPr lang="fr-FR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1AAE3B-293F-A54D-A305-4C9756115455}"/>
              </a:ext>
            </a:extLst>
          </p:cNvPr>
          <p:cNvSpPr/>
          <p:nvPr/>
        </p:nvSpPr>
        <p:spPr>
          <a:xfrm>
            <a:off x="-57594" y="5252351"/>
            <a:ext cx="709381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400" dirty="0">
                <a:ln w="0"/>
                <a:solidFill>
                  <a:srgbClr val="00569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Des rendez-vous à agender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333B9F-0C9C-3047-8067-2F6F834F6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823" y="-241838"/>
            <a:ext cx="3432580" cy="240076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7EFD010-6766-F2D2-F1F7-1CE257233AFB}"/>
              </a:ext>
            </a:extLst>
          </p:cNvPr>
          <p:cNvSpPr txBox="1"/>
          <p:nvPr/>
        </p:nvSpPr>
        <p:spPr>
          <a:xfrm>
            <a:off x="-57594" y="3590414"/>
            <a:ext cx="6859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3852863" algn="l"/>
              </a:tabLst>
            </a:pPr>
            <a:r>
              <a:rPr lang="fr-FR" sz="1600" dirty="0">
                <a:latin typeface="Myriad Pro" panose="020B0503030403020204" pitchFamily="34" charset="0"/>
              </a:rPr>
              <a:t>Si vous avez des questions, n’hésitez pas à nous joindre. Le culte de l’enfance est un parcours pour les enfants. L’objectif est d’éveiller la spiritualité et l’ouverture à une dimension religieuse chez l’enfant.</a:t>
            </a:r>
            <a:endParaRPr lang="fr-CH" sz="1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26303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</TotalTime>
  <Words>312</Words>
  <Application>Microsoft Macintosh PowerPoint</Application>
  <PresentationFormat>Format A4 (210 x 297 mm)</PresentationFormat>
  <Paragraphs>29</Paragraphs>
  <Slides>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1" baseType="lpstr">
      <vt:lpstr>.Apple Color Emoji UI</vt:lpstr>
      <vt:lpstr>Arial</vt:lpstr>
      <vt:lpstr>Calibri</vt:lpstr>
      <vt:lpstr>Calibri Light</vt:lpstr>
      <vt:lpstr>Helvetica</vt:lpstr>
      <vt:lpstr>Myriad Pro</vt:lpstr>
      <vt:lpstr>1_Thème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Claude Bohnenblust</dc:creator>
  <cp:lastModifiedBy>Laurence Bohnenblust-pidoux</cp:lastModifiedBy>
  <cp:revision>6</cp:revision>
  <dcterms:created xsi:type="dcterms:W3CDTF">2022-06-23T19:12:16Z</dcterms:created>
  <dcterms:modified xsi:type="dcterms:W3CDTF">2022-07-05T07:15:49Z</dcterms:modified>
</cp:coreProperties>
</file>