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A5"/>
    <a:srgbClr val="FF9300"/>
    <a:srgbClr val="D40100"/>
    <a:srgbClr val="02F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51"/>
    <p:restoredTop sz="96405"/>
  </p:normalViewPr>
  <p:slideViewPr>
    <p:cSldViewPr snapToGrid="0">
      <p:cViewPr varScale="1">
        <p:scale>
          <a:sx n="113" d="100"/>
          <a:sy n="113" d="100"/>
        </p:scale>
        <p:origin x="8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DD0DE-D585-5A4C-B4C2-E4AC13354F63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ED06C-3378-E348-8570-1A5540C8685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55031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58806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5421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6211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6158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54594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95078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5140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50076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3342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1296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5855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5443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B9AD565A-FD33-341D-16AA-3F424A405081}"/>
              </a:ext>
            </a:extLst>
          </p:cNvPr>
          <p:cNvSpPr/>
          <p:nvPr/>
        </p:nvSpPr>
        <p:spPr>
          <a:xfrm rot="20616593">
            <a:off x="-738273" y="1940802"/>
            <a:ext cx="7191022" cy="3235952"/>
          </a:xfrm>
          <a:prstGeom prst="parallelogram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Vous avez des enfants, des petits enfants, des neveux ou nièces..., </a:t>
            </a:r>
          </a:p>
          <a:p>
            <a: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Vous souhaitez qu’</a:t>
            </a:r>
            <a:r>
              <a:rPr lang="fr-CH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ils·elles</a:t>
            </a:r>
            <a: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découvrent la foi chrétienne, réfléchissent à  des questions existentielles, explorent des valeurs, </a:t>
            </a:r>
          </a:p>
          <a:p>
            <a:pPr algn="ctr" defTabSz="371475">
              <a:lnSpc>
                <a:spcPct val="100000"/>
              </a:lnSpc>
              <a:spcBef>
                <a:spcPts val="0"/>
              </a:spcBef>
            </a:pPr>
            <a:r>
              <a:rPr lang="fr-CH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Nous les invitons à venir…  </a:t>
            </a:r>
          </a:p>
          <a:p>
            <a:pPr algn="ctr" defTabSz="371475">
              <a:lnSpc>
                <a:spcPct val="100000"/>
              </a:lnSpc>
              <a:spcBef>
                <a:spcPts val="0"/>
              </a:spcBef>
            </a:pPr>
            <a:r>
              <a:rPr lang="fr-CH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D</a:t>
            </a:r>
            <a:r>
              <a:rPr lang="fr-FR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écouvrir</a:t>
            </a:r>
            <a:r>
              <a:rPr lang="fr-FR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et vivre la foi </a:t>
            </a:r>
          </a:p>
          <a:p>
            <a:pPr algn="ctr" defTabSz="371475">
              <a:lnSpc>
                <a:spcPct val="100000"/>
              </a:lnSpc>
              <a:spcBef>
                <a:spcPts val="0"/>
              </a:spcBef>
            </a:pPr>
            <a:r>
              <a:rPr lang="fr-FR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en groupe</a:t>
            </a:r>
          </a:p>
          <a:p>
            <a:pPr algn="ctr"/>
            <a:endParaRPr lang="fr-CH" dirty="0">
              <a:latin typeface="Century Gothic" panose="020B0502020202020204" pitchFamily="34" charset="0"/>
            </a:endParaRPr>
          </a:p>
        </p:txBody>
      </p:sp>
      <p:sp>
        <p:nvSpPr>
          <p:cNvPr id="5" name="Parallélogramme 4">
            <a:extLst>
              <a:ext uri="{FF2B5EF4-FFF2-40B4-BE49-F238E27FC236}">
                <a16:creationId xmlns:a16="http://schemas.microsoft.com/office/drawing/2014/main" id="{02731676-2246-E0CA-0D09-37F39CA30E80}"/>
              </a:ext>
            </a:extLst>
          </p:cNvPr>
          <p:cNvSpPr/>
          <p:nvPr/>
        </p:nvSpPr>
        <p:spPr>
          <a:xfrm rot="20632784">
            <a:off x="-816984" y="2146573"/>
            <a:ext cx="6942005" cy="2859854"/>
          </a:xfrm>
          <a:prstGeom prst="parallelogram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F1B8046-7662-0CC3-26C2-80B65B91F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09" y="4911075"/>
            <a:ext cx="1316702" cy="19653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CB08103-F5AF-E3CD-259D-E27C8F55E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17" r="52583"/>
          <a:stretch/>
        </p:blipFill>
        <p:spPr>
          <a:xfrm rot="3541982">
            <a:off x="7994904" y="-1395201"/>
            <a:ext cx="568228" cy="35278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239466-2CE0-51D7-1194-6D28611E94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89" t="-1480" r="-3489" b="1480"/>
          <a:stretch/>
        </p:blipFill>
        <p:spPr>
          <a:xfrm rot="12687239">
            <a:off x="4828040" y="4938713"/>
            <a:ext cx="568228" cy="35278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B0386C5-2E73-AC32-251E-4FDA590C6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56" t="-302" r="26144" b="302"/>
          <a:stretch/>
        </p:blipFill>
        <p:spPr>
          <a:xfrm rot="15667574">
            <a:off x="182738" y="-113128"/>
            <a:ext cx="568228" cy="3527896"/>
          </a:xfrm>
          <a:prstGeom prst="rect">
            <a:avLst/>
          </a:prstGeom>
        </p:spPr>
      </p:pic>
      <p:sp>
        <p:nvSpPr>
          <p:cNvPr id="13" name="Parallélogramme 12">
            <a:extLst>
              <a:ext uri="{FF2B5EF4-FFF2-40B4-BE49-F238E27FC236}">
                <a16:creationId xmlns:a16="http://schemas.microsoft.com/office/drawing/2014/main" id="{D9F1FDF4-C32F-CBFD-B378-DFF2460F1D34}"/>
              </a:ext>
            </a:extLst>
          </p:cNvPr>
          <p:cNvSpPr/>
          <p:nvPr/>
        </p:nvSpPr>
        <p:spPr>
          <a:xfrm rot="927381">
            <a:off x="7291338" y="2052601"/>
            <a:ext cx="3199514" cy="1286266"/>
          </a:xfrm>
          <a:prstGeom prst="parallelogram">
            <a:avLst/>
          </a:prstGeom>
          <a:solidFill>
            <a:srgbClr val="0000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3200" b="1" dirty="0">
                <a:latin typeface="Century Gothic" panose="020B0502020202020204" pitchFamily="34" charset="0"/>
              </a:rPr>
              <a:t>ACTIVITÉS ENFANTS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02503CF-D5EE-3A1E-C93B-4C0F7F5F4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346" y="3871475"/>
            <a:ext cx="2356356" cy="235635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D401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CD1FE72-250C-CC86-F982-CFCF46CA0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038" y="269930"/>
            <a:ext cx="1849016" cy="184901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2FB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D0549BB-DCA9-765F-6112-8CE83EB31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347" y="5719225"/>
            <a:ext cx="1395918" cy="110459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E3D6C0-B65A-87A5-886E-36E1B85713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9136" y="5393098"/>
            <a:ext cx="1395919" cy="136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14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84CE02EB-AD7F-6D24-A1C4-731D9D7EF0D6}"/>
              </a:ext>
            </a:extLst>
          </p:cNvPr>
          <p:cNvSpPr txBox="1">
            <a:spLocks/>
          </p:cNvSpPr>
          <p:nvPr/>
        </p:nvSpPr>
        <p:spPr>
          <a:xfrm>
            <a:off x="5839086" y="80757"/>
            <a:ext cx="3504365" cy="914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5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Ressentir et Partager</a:t>
            </a: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id="{A6A9852E-829F-6271-1228-C52231255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42"/>
          <a:stretch/>
        </p:blipFill>
        <p:spPr>
          <a:xfrm>
            <a:off x="2692820" y="793218"/>
            <a:ext cx="721318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 w="133350">
            <a:solidFill>
              <a:srgbClr val="FF9300"/>
            </a:solidFill>
          </a:ln>
        </p:spPr>
      </p:pic>
      <p:sp>
        <p:nvSpPr>
          <p:cNvPr id="13" name="Espace réservé du pied de page 7">
            <a:extLst>
              <a:ext uri="{FF2B5EF4-FFF2-40B4-BE49-F238E27FC236}">
                <a16:creationId xmlns:a16="http://schemas.microsoft.com/office/drawing/2014/main" id="{01E35977-62D8-B9AA-996E-85075FF8D316}"/>
              </a:ext>
            </a:extLst>
          </p:cNvPr>
          <p:cNvSpPr txBox="1">
            <a:spLocks/>
          </p:cNvSpPr>
          <p:nvPr/>
        </p:nvSpPr>
        <p:spPr>
          <a:xfrm rot="20618131">
            <a:off x="2951980" y="2024422"/>
            <a:ext cx="6883828" cy="1488056"/>
          </a:xfrm>
          <a:prstGeom prst="rect">
            <a:avLst/>
          </a:prstGeom>
          <a:solidFill>
            <a:sysClr val="window" lastClr="FFFFFF">
              <a:alpha val="69111"/>
            </a:sysClr>
          </a:solidFill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Les paroisses protestantes réformées sont heureuses de vous accueillir pour célébrer, jouer, créer, chanter, prier et partager un  temps de collation autour du thème 	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rgbClr val="C074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8FB9893-C3B5-BCA4-E542-9E1DAB830249}"/>
              </a:ext>
            </a:extLst>
          </p:cNvPr>
          <p:cNvSpPr txBox="1"/>
          <p:nvPr/>
        </p:nvSpPr>
        <p:spPr>
          <a:xfrm>
            <a:off x="-14672" y="4495914"/>
            <a:ext cx="28573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fr-CH" dirty="0">
                <a:solidFill>
                  <a:srgbClr val="0000A5"/>
                </a:solidFill>
                <a:latin typeface="Century Gothic" panose="020B0502020202020204" pitchFamily="34" charset="0"/>
              </a:rPr>
              <a:t>Vos enfants sont invités à partir ensemble explorer les sens,  découvrir des textes bibliques, discuter de questions existentielles, vivre des temps spirituels.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6F1B80E-1B38-D06E-6747-13C37C6015D2}"/>
              </a:ext>
            </a:extLst>
          </p:cNvPr>
          <p:cNvSpPr txBox="1"/>
          <p:nvPr/>
        </p:nvSpPr>
        <p:spPr>
          <a:xfrm rot="21092702">
            <a:off x="-372501" y="380358"/>
            <a:ext cx="4877206" cy="101566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txBody>
          <a:bodyPr wrap="square">
            <a:spAutoFit/>
          </a:bodyPr>
          <a:lstStyle/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Nos sens sont notre porte ouverte </a:t>
            </a:r>
          </a:p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sur le monde, les autres, </a:t>
            </a:r>
          </a:p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le Tout-Autre.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5E63B8-F4B3-8BCF-A1E4-0D0E7A8CA2E6}"/>
              </a:ext>
            </a:extLst>
          </p:cNvPr>
          <p:cNvSpPr txBox="1"/>
          <p:nvPr/>
        </p:nvSpPr>
        <p:spPr>
          <a:xfrm rot="21096879">
            <a:off x="11304" y="1346779"/>
            <a:ext cx="4796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CH" sz="2000" dirty="0">
                <a:solidFill>
                  <a:srgbClr val="0000A5"/>
                </a:solidFill>
                <a:latin typeface="Century Gothic" panose="020B0502020202020204" pitchFamily="34" charset="0"/>
              </a:rPr>
              <a:t>Ils nous permettent de ressentir la vie et de partager ce que nous vivons.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74C3B09-864E-0D3F-18E3-935126A64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778" y="2608225"/>
            <a:ext cx="1149786" cy="156511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25336BC-E3BB-EF02-5A37-5CB0C8B4C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060" y="967398"/>
            <a:ext cx="1120650" cy="111769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5AFE39B-579B-68FA-66F3-69CAFFEC2C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89" t="-1480" r="-3489" b="1480"/>
          <a:stretch/>
        </p:blipFill>
        <p:spPr>
          <a:xfrm rot="12687239">
            <a:off x="1966470" y="5672328"/>
            <a:ext cx="568228" cy="352789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4229C60-6962-579D-7D96-2D2446A658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56" t="-302" r="26144" b="302"/>
          <a:stretch/>
        </p:blipFill>
        <p:spPr>
          <a:xfrm rot="2375784">
            <a:off x="5884433" y="-2219437"/>
            <a:ext cx="568228" cy="35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12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>
            <a:extLst>
              <a:ext uri="{FF2B5EF4-FFF2-40B4-BE49-F238E27FC236}">
                <a16:creationId xmlns:a16="http://schemas.microsoft.com/office/drawing/2014/main" id="{0009F824-246D-5764-88D8-7BEC47478920}"/>
              </a:ext>
            </a:extLst>
          </p:cNvPr>
          <p:cNvSpPr txBox="1">
            <a:spLocks/>
          </p:cNvSpPr>
          <p:nvPr/>
        </p:nvSpPr>
        <p:spPr>
          <a:xfrm rot="2147976">
            <a:off x="6355639" y="614142"/>
            <a:ext cx="4290153" cy="862476"/>
          </a:xfrm>
          <a:prstGeom prst="rect">
            <a:avLst/>
          </a:prstGeom>
          <a:solidFill>
            <a:srgbClr val="0000A5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5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42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+mj-cs"/>
              </a:rPr>
              <a:t>Au programme </a:t>
            </a:r>
          </a:p>
          <a:p>
            <a:pPr marL="0" marR="0" lvl="0" indent="0" algn="ctr" defTabSz="742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+mj-cs"/>
              </a:rPr>
              <a:t>2023-2024</a:t>
            </a:r>
          </a:p>
        </p:txBody>
      </p:sp>
      <p:sp>
        <p:nvSpPr>
          <p:cNvPr id="8" name="Espace réservé du pied de page 1">
            <a:extLst>
              <a:ext uri="{FF2B5EF4-FFF2-40B4-BE49-F238E27FC236}">
                <a16:creationId xmlns:a16="http://schemas.microsoft.com/office/drawing/2014/main" id="{95BB19D5-3DE4-F9D6-0FBE-7F4D7F5AE270}"/>
              </a:ext>
            </a:extLst>
          </p:cNvPr>
          <p:cNvSpPr txBox="1">
            <a:spLocks/>
          </p:cNvSpPr>
          <p:nvPr/>
        </p:nvSpPr>
        <p:spPr>
          <a:xfrm>
            <a:off x="362052" y="306427"/>
            <a:ext cx="2144450" cy="4934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0000A5"/>
                </a:solidFill>
                <a:latin typeface="Comic Sans MS"/>
              </a:rPr>
              <a:t>RENCONTRES</a:t>
            </a:r>
          </a:p>
        </p:txBody>
      </p:sp>
      <p:sp>
        <p:nvSpPr>
          <p:cNvPr id="9" name="Espace réservé du pied de page 1">
            <a:extLst>
              <a:ext uri="{FF2B5EF4-FFF2-40B4-BE49-F238E27FC236}">
                <a16:creationId xmlns:a16="http://schemas.microsoft.com/office/drawing/2014/main" id="{D188601C-990E-20BC-3F35-BCD06BBB27D7}"/>
              </a:ext>
            </a:extLst>
          </p:cNvPr>
          <p:cNvSpPr txBox="1">
            <a:spLocks/>
          </p:cNvSpPr>
          <p:nvPr/>
        </p:nvSpPr>
        <p:spPr>
          <a:xfrm>
            <a:off x="3030619" y="3507237"/>
            <a:ext cx="4288900" cy="4934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0000A5"/>
                </a:solidFill>
                <a:latin typeface="Comic Sans MS"/>
              </a:rPr>
              <a:t>CÉLÉBRATION 4D EN FAMILLES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485F511-76C6-82BF-357B-DE34A7AD1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356" y="1870818"/>
            <a:ext cx="1087644" cy="18831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A4E499B-7804-43C6-DC0F-CD572D461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9871"/>
            <a:ext cx="1025616" cy="162643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07DC9FA-5BE8-5E46-A288-FFF7741E9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17" r="52583"/>
          <a:stretch/>
        </p:blipFill>
        <p:spPr>
          <a:xfrm rot="7313656">
            <a:off x="8485383" y="2838260"/>
            <a:ext cx="568228" cy="35278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3461914-D156-1409-DF25-1AEA2B2F7C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489" t="-1480" r="-3489" b="1480"/>
          <a:stretch/>
        </p:blipFill>
        <p:spPr>
          <a:xfrm rot="14645256">
            <a:off x="645870" y="457118"/>
            <a:ext cx="568228" cy="35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36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8843CE25-CCF6-98EA-34B0-F5D42CE8BBD6}"/>
              </a:ext>
            </a:extLst>
          </p:cNvPr>
          <p:cNvSpPr txBox="1">
            <a:spLocks/>
          </p:cNvSpPr>
          <p:nvPr/>
        </p:nvSpPr>
        <p:spPr>
          <a:xfrm>
            <a:off x="1639168" y="2031325"/>
            <a:ext cx="3017753" cy="6238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fr-FR" sz="2000" dirty="0">
                <a:ln w="0"/>
                <a:solidFill>
                  <a:srgbClr val="FF9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EQUIPE RESPONSABLE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C401D5-92DB-136A-B055-A5914C924906}"/>
              </a:ext>
            </a:extLst>
          </p:cNvPr>
          <p:cNvSpPr/>
          <p:nvPr/>
        </p:nvSpPr>
        <p:spPr>
          <a:xfrm>
            <a:off x="0" y="4844303"/>
            <a:ext cx="50296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Si le jour ou une date ne va pas pour vous, d’autres rencontres ont lieu dans la région. Contacter une personne de l’équipe responsable et elle vous renseignera.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Si vous deviez manquer une rencontre,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vos enfants n’auraient aucune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difficulté à reprendre le fil la fois suivante.</a:t>
            </a:r>
            <a:endParaRPr kumimoji="0" lang="fr-CH" sz="1800" b="0" i="0" u="none" strike="noStrike" kern="0" cap="none" spc="0" normalizeH="0" baseline="0" noProof="0" dirty="0">
              <a:ln>
                <a:noFill/>
              </a:ln>
              <a:solidFill>
                <a:srgbClr val="0000A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01CBB48-728F-6246-B232-B1E6FAB09395}"/>
              </a:ext>
            </a:extLst>
          </p:cNvPr>
          <p:cNvSpPr txBox="1"/>
          <p:nvPr/>
        </p:nvSpPr>
        <p:spPr>
          <a:xfrm rot="21172186">
            <a:off x="30760" y="122821"/>
            <a:ext cx="4032967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Recevez, chères familles,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nos chaleureuses salutations.</a:t>
            </a:r>
            <a:endParaRPr kumimoji="0" lang="fr-CH" sz="2000" b="0" i="0" u="none" strike="noStrike" kern="0" cap="none" spc="0" normalizeH="0" baseline="0" noProof="0" dirty="0">
              <a:ln>
                <a:noFill/>
              </a:ln>
              <a:solidFill>
                <a:srgbClr val="0000A5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A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Espace réservé pour une image  26">
            <a:extLst>
              <a:ext uri="{FF2B5EF4-FFF2-40B4-BE49-F238E27FC236}">
                <a16:creationId xmlns:a16="http://schemas.microsoft.com/office/drawing/2014/main" id="{573E8087-6FA6-0148-8C89-76B873467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00" t="-95" r="9788" b="95"/>
          <a:stretch/>
        </p:blipFill>
        <p:spPr>
          <a:xfrm rot="720000">
            <a:off x="5785080" y="-239651"/>
            <a:ext cx="4343131" cy="6252324"/>
          </a:xfrm>
          <a:prstGeom prst="rect">
            <a:avLst/>
          </a:prstGeom>
          <a:ln w="168275">
            <a:solidFill>
              <a:srgbClr val="0000A5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7AE02CC-BFA8-E3AC-11E3-AB77263D09F0}"/>
              </a:ext>
            </a:extLst>
          </p:cNvPr>
          <p:cNvSpPr txBox="1"/>
          <p:nvPr/>
        </p:nvSpPr>
        <p:spPr>
          <a:xfrm rot="726807">
            <a:off x="5336875" y="4015328"/>
            <a:ext cx="4413865" cy="1938992"/>
          </a:xfrm>
          <a:prstGeom prst="rect">
            <a:avLst/>
          </a:prstGeom>
          <a:solidFill>
            <a:sysClr val="window" lastClr="FFFFFF">
              <a:alpha val="86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2863" algn="l"/>
              </a:tabLst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C07401"/>
                </a:solidFill>
                <a:effectLst/>
                <a:uLnTx/>
                <a:uFillTx/>
                <a:latin typeface="Myriad Pro" panose="020B0503030403020204" pitchFamily="34" charset="0"/>
              </a:rPr>
              <a:t>Si vous avez des questions, n’hésitez pas à nous joindre.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2863" algn="l"/>
              </a:tabLst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C07401"/>
                </a:solidFill>
                <a:effectLst/>
                <a:uLnTx/>
                <a:uFillTx/>
                <a:latin typeface="Myriad Pro" panose="020B0503030403020204" pitchFamily="34" charset="0"/>
              </a:rPr>
              <a:t>Les objectifs de ces activités sont d’éveiller les enfants à la spiritualité et de leur faire découvrir la richesse de l’Evangile.</a:t>
            </a:r>
            <a:endParaRPr kumimoji="0" lang="fr-CH" sz="2000" b="0" i="0" u="none" strike="noStrike" kern="0" cap="none" spc="0" normalizeH="0" baseline="0" noProof="0" dirty="0">
              <a:ln>
                <a:noFill/>
              </a:ln>
              <a:solidFill>
                <a:srgbClr val="C07401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210D404-CE5B-DFF4-A52A-392587575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2" y="2321521"/>
            <a:ext cx="771246" cy="243775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B6C9155-3C1A-D9B6-6EA9-DAF66D4DD9F5}"/>
              </a:ext>
            </a:extLst>
          </p:cNvPr>
          <p:cNvSpPr txBox="1"/>
          <p:nvPr/>
        </p:nvSpPr>
        <p:spPr>
          <a:xfrm rot="21117438">
            <a:off x="-437132" y="900803"/>
            <a:ext cx="5123461" cy="1015663"/>
          </a:xfrm>
          <a:prstGeom prst="rect">
            <a:avLst/>
          </a:prstGeom>
          <a:solidFill>
            <a:srgbClr val="0000A5"/>
          </a:solidFill>
          <a:ln>
            <a:noFill/>
          </a:ln>
        </p:spPr>
        <p:txBody>
          <a:bodyPr wrap="square">
            <a:spAutoFit/>
          </a:bodyPr>
          <a:lstStyle/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Nous nous réjouissons vous rencontrer et de vivre ces moments avec vous et vos enfants.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4D96D63-B659-4FDB-3CBB-268144491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295" y="137634"/>
            <a:ext cx="1282722" cy="16487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947538-FD19-626B-231E-594494539F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56" t="-302" r="26144" b="302"/>
          <a:stretch/>
        </p:blipFill>
        <p:spPr>
          <a:xfrm rot="6265424">
            <a:off x="6768522" y="4810561"/>
            <a:ext cx="568228" cy="35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888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37</TotalTime>
  <Words>259</Words>
  <Application>Microsoft Macintosh PowerPoint</Application>
  <PresentationFormat>Format A4 (210 x 297 mm)</PresentationFormat>
  <Paragraphs>27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Comic Sans MS</vt:lpstr>
      <vt:lpstr>Myriad Pro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Laurence Bohnenblust</dc:creator>
  <cp:lastModifiedBy>Laurence Bohnenblust</cp:lastModifiedBy>
  <cp:revision>9</cp:revision>
  <dcterms:created xsi:type="dcterms:W3CDTF">2023-06-08T12:22:53Z</dcterms:created>
  <dcterms:modified xsi:type="dcterms:W3CDTF">2023-06-09T12:49:43Z</dcterms:modified>
</cp:coreProperties>
</file>