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EEB"/>
    <a:srgbClr val="4CC4EA"/>
    <a:srgbClr val="759D49"/>
    <a:srgbClr val="4263B0"/>
    <a:srgbClr val="1009FF"/>
    <a:srgbClr val="F8E9DE"/>
    <a:srgbClr val="F8F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4663"/>
  </p:normalViewPr>
  <p:slideViewPr>
    <p:cSldViewPr snapToGrid="0" snapToObjects="1">
      <p:cViewPr varScale="1">
        <p:scale>
          <a:sx n="78" d="100"/>
          <a:sy n="78" d="100"/>
        </p:scale>
        <p:origin x="28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0086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8512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30504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053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04C589-8A77-FE42-88BA-D44955871881}" type="datetimeFigureOut">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214507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4139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04C589-8A77-FE42-88BA-D44955871881}" type="datetimeFigureOut">
              <a:rPr lang="fr-FR" smtClean="0"/>
              <a:t>30/06/2023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419753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04C589-8A77-FE42-88BA-D44955871881}" type="datetimeFigureOut">
              <a:rPr lang="fr-FR" smtClean="0"/>
              <a:t>30/06/2023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4852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4C589-8A77-FE42-88BA-D44955871881}" type="datetimeFigureOut">
              <a:rPr lang="fr-FR" smtClean="0"/>
              <a:t>30/06/2023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313666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73832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04C589-8A77-FE42-88BA-D44955871881}" type="datetimeFigureOut">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D4DA56-8529-0B4C-9ED4-C1A18418FB24}" type="slidenum">
              <a:rPr lang="fr-FR" smtClean="0"/>
              <a:t>‹N°›</a:t>
            </a:fld>
            <a:endParaRPr lang="fr-FR"/>
          </a:p>
        </p:txBody>
      </p:sp>
    </p:spTree>
    <p:extLst>
      <p:ext uri="{BB962C8B-B14F-4D97-AF65-F5344CB8AC3E}">
        <p14:creationId xmlns:p14="http://schemas.microsoft.com/office/powerpoint/2010/main" val="160074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04C589-8A77-FE42-88BA-D44955871881}" type="datetimeFigureOut">
              <a:rPr lang="fr-FR" smtClean="0"/>
              <a:t>30/06/2023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CD4DA56-8529-0B4C-9ED4-C1A18418FB24}" type="slidenum">
              <a:rPr lang="fr-FR" smtClean="0"/>
              <a:t>‹N°›</a:t>
            </a:fld>
            <a:endParaRPr lang="fr-FR"/>
          </a:p>
        </p:txBody>
      </p:sp>
    </p:spTree>
    <p:extLst>
      <p:ext uri="{BB962C8B-B14F-4D97-AF65-F5344CB8AC3E}">
        <p14:creationId xmlns:p14="http://schemas.microsoft.com/office/powerpoint/2010/main" val="3334240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87AADFA-13B9-1049-A61F-4040FC0DC852}"/>
              </a:ext>
            </a:extLst>
          </p:cNvPr>
          <p:cNvPicPr>
            <a:picLocks noChangeAspect="1"/>
          </p:cNvPicPr>
          <p:nvPr/>
        </p:nvPicPr>
        <p:blipFill>
          <a:blip r:embed="rId2">
            <a:alphaModFix amt="87000"/>
          </a:blip>
          <a:stretch>
            <a:fillRect/>
          </a:stretch>
        </p:blipFill>
        <p:spPr>
          <a:xfrm>
            <a:off x="0" y="-32820"/>
            <a:ext cx="6987097" cy="7284997"/>
          </a:xfrm>
          <a:prstGeom prst="rect">
            <a:avLst/>
          </a:prstGeom>
        </p:spPr>
      </p:pic>
      <p:sp>
        <p:nvSpPr>
          <p:cNvPr id="10" name="Rectangle 7">
            <a:extLst>
              <a:ext uri="{FF2B5EF4-FFF2-40B4-BE49-F238E27FC236}">
                <a16:creationId xmlns:a16="http://schemas.microsoft.com/office/drawing/2014/main" id="{FFAE6D54-6B09-1745-A5DC-B068D46FAE7A}"/>
              </a:ext>
            </a:extLst>
          </p:cNvPr>
          <p:cNvSpPr>
            <a:spLocks noChangeArrowheads="1"/>
          </p:cNvSpPr>
          <p:nvPr/>
        </p:nvSpPr>
        <p:spPr bwMode="auto">
          <a:xfrm>
            <a:off x="4294173" y="94256"/>
            <a:ext cx="2497800" cy="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40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Etre à l’abri</a:t>
            </a:r>
            <a:endParaRPr lang="fr-CH" altLang="fr-FR" sz="40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endParaRPr>
          </a:p>
        </p:txBody>
      </p:sp>
      <p:sp>
        <p:nvSpPr>
          <p:cNvPr id="11" name="Rectangle 8">
            <a:extLst>
              <a:ext uri="{FF2B5EF4-FFF2-40B4-BE49-F238E27FC236}">
                <a16:creationId xmlns:a16="http://schemas.microsoft.com/office/drawing/2014/main" id="{66CC7951-BA3B-604F-8C1A-0EBB6844FD74}"/>
              </a:ext>
            </a:extLst>
          </p:cNvPr>
          <p:cNvSpPr>
            <a:spLocks noChangeArrowheads="1"/>
          </p:cNvSpPr>
          <p:nvPr/>
        </p:nvSpPr>
        <p:spPr bwMode="auto">
          <a:xfrm>
            <a:off x="3333909" y="94256"/>
            <a:ext cx="3524091" cy="248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000" i="0" u="none" strike="noStrike" cap="none" normalizeH="0" baseline="0" dirty="0">
              <a:ln>
                <a:noFill/>
              </a:ln>
              <a:effectLst/>
              <a:latin typeface="Century Gothic" panose="020B0502020202020204" pitchFamily="34" charset="0"/>
              <a:ea typeface="Yu Gothic Light" panose="020B0300000000000000" pitchFamily="34"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000" i="0" u="none" strike="noStrike" cap="none" normalizeH="0" baseline="0" dirty="0">
              <a:ln>
                <a:noFill/>
              </a:ln>
              <a:effectLst/>
              <a:latin typeface="Century Gothic" panose="020B0502020202020204" pitchFamily="34" charset="0"/>
              <a:ea typeface="Yu Gothic Light" panose="020B0300000000000000" pitchFamily="34" charset="-128"/>
              <a:cs typeface="Times New Roman" panose="02020603050405020304" pitchFamily="18" charset="0"/>
            </a:endParaRPr>
          </a:p>
          <a:p>
            <a:pPr lvl="0"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 Seigneur, tu es mon abri, tu me protèges avec force, tu es mon Dieu et j'ai confiance en toi. » </a:t>
            </a:r>
            <a:endParaRPr kumimoji="0" lang="fr-FR" altLang="fr-FR" sz="2000" i="0" u="none" strike="noStrike" cap="none" normalizeH="0" baseline="0" dirty="0">
              <a:ln>
                <a:noFill/>
              </a:ln>
              <a:effectLst/>
              <a:latin typeface="Century Gothic" panose="020B0502020202020204" pitchFamily="34" charset="0"/>
              <a:ea typeface="Yu Gothic Light" panose="020B0300000000000000" pitchFamily="34" charset="-128"/>
              <a:cs typeface="Times New Roman" panose="02020603050405020304" pitchFamily="18" charset="0"/>
            </a:endParaRPr>
          </a:p>
          <a:p>
            <a:pPr lvl="0" algn="r" defTabSz="914400" eaLnBrk="0" fontAlgn="base" hangingPunct="0">
              <a:spcBef>
                <a:spcPct val="0"/>
              </a:spcBef>
              <a:spcAft>
                <a:spcPct val="0"/>
              </a:spcAft>
            </a:pPr>
            <a:r>
              <a:rPr lang="fr-FR" altLang="fr-FR" sz="2000" dirty="0">
                <a:latin typeface="Century Gothic" panose="020B0502020202020204" pitchFamily="34" charset="0"/>
                <a:ea typeface="Yu Gothic Light" panose="020B0300000000000000" pitchFamily="34" charset="-128"/>
                <a:cs typeface="Times New Roman" panose="02020603050405020304" pitchFamily="18" charset="0"/>
              </a:rPr>
              <a:t>Psaume 91 ,2 </a:t>
            </a:r>
            <a:br>
              <a:rPr kumimoji="0" lang="fr-FR" altLang="fr-FR" sz="2000" i="0" u="none" strike="noStrike" cap="none" normalizeH="0" baseline="0" dirty="0">
                <a:ln>
                  <a:noFill/>
                </a:ln>
                <a:effectLst/>
                <a:latin typeface="Century Gothic" panose="020B0502020202020204" pitchFamily="34" charset="0"/>
              </a:rPr>
            </a:br>
            <a:endParaRPr kumimoji="0" lang="fr-FR" altLang="fr-FR" sz="2000" i="0" u="none" strike="noStrike" cap="none" normalizeH="0" baseline="0" dirty="0">
              <a:ln>
                <a:noFill/>
              </a:ln>
              <a:effectLst/>
              <a:latin typeface="Century Gothic" panose="020B0502020202020204" pitchFamily="34" charset="0"/>
            </a:endParaRPr>
          </a:p>
        </p:txBody>
      </p:sp>
      <p:sp>
        <p:nvSpPr>
          <p:cNvPr id="16" name="Rectangle 15">
            <a:extLst>
              <a:ext uri="{FF2B5EF4-FFF2-40B4-BE49-F238E27FC236}">
                <a16:creationId xmlns:a16="http://schemas.microsoft.com/office/drawing/2014/main" id="{AB6C6DA3-2A99-F84C-A6E2-4BAC04FF26B4}"/>
              </a:ext>
            </a:extLst>
          </p:cNvPr>
          <p:cNvSpPr/>
          <p:nvPr/>
        </p:nvSpPr>
        <p:spPr>
          <a:xfrm>
            <a:off x="-34007" y="3884702"/>
            <a:ext cx="6987097" cy="3693319"/>
          </a:xfrm>
          <a:prstGeom prst="rect">
            <a:avLst/>
          </a:prstGeom>
          <a:solidFill>
            <a:schemeClr val="bg1">
              <a:alpha val="87000"/>
            </a:schemeClr>
          </a:solidFill>
        </p:spPr>
        <p:txBody>
          <a:bodyPr wrap="square">
            <a:spAutoFit/>
          </a:bodyPr>
          <a:lstStyle/>
          <a:p>
            <a:pPr algn="r"/>
            <a:r>
              <a:rPr lang="fr-FR" dirty="0">
                <a:latin typeface="Century Gothic" panose="020B0502020202020204" pitchFamily="34" charset="0"/>
              </a:rPr>
              <a:t>Parfois le temps menace, il va pleuvoir. </a:t>
            </a:r>
          </a:p>
          <a:p>
            <a:pPr algn="r"/>
            <a:r>
              <a:rPr lang="fr-FR" dirty="0">
                <a:latin typeface="Century Gothic" panose="020B0502020202020204" pitchFamily="34" charset="0"/>
              </a:rPr>
              <a:t>Parfois je suis triste, parfois je suis en colère, </a:t>
            </a:r>
          </a:p>
          <a:p>
            <a:pPr algn="r"/>
            <a:r>
              <a:rPr lang="fr-FR" dirty="0">
                <a:latin typeface="Century Gothic" panose="020B0502020202020204" pitchFamily="34" charset="0"/>
              </a:rPr>
              <a:t>Parfois je cherche la bagarre </a:t>
            </a:r>
          </a:p>
          <a:p>
            <a:pPr algn="r"/>
            <a:r>
              <a:rPr lang="fr-FR" dirty="0">
                <a:latin typeface="Century Gothic" panose="020B0502020202020204" pitchFamily="34" charset="0"/>
              </a:rPr>
              <a:t>ou d’autres copains veulent la bagarre. </a:t>
            </a:r>
          </a:p>
          <a:p>
            <a:pPr algn="r"/>
            <a:r>
              <a:rPr lang="fr-FR" dirty="0">
                <a:latin typeface="Century Gothic" panose="020B0502020202020204" pitchFamily="34" charset="0"/>
              </a:rPr>
              <a:t>Alors j’écoute ce que tu me dis, Seigneur </a:t>
            </a:r>
          </a:p>
          <a:p>
            <a:pPr algn="r"/>
            <a:r>
              <a:rPr lang="fr-FR" dirty="0">
                <a:latin typeface="Century Gothic" panose="020B0502020202020204" pitchFamily="34" charset="0"/>
              </a:rPr>
              <a:t>«</a:t>
            </a:r>
            <a:r>
              <a:rPr lang="fr-FR" spc="-80" dirty="0">
                <a:latin typeface="Century Gothic" panose="020B0502020202020204" pitchFamily="34" charset="0"/>
              </a:rPr>
              <a:t> Viens te mettre à l’abri, je t’accueille, aie confiance en moi.</a:t>
            </a:r>
            <a:r>
              <a:rPr lang="fr-FR" dirty="0">
                <a:latin typeface="Century Gothic" panose="020B0502020202020204" pitchFamily="34" charset="0"/>
              </a:rPr>
              <a:t> </a:t>
            </a:r>
          </a:p>
          <a:p>
            <a:pPr algn="r"/>
            <a:r>
              <a:rPr lang="fr-FR" dirty="0">
                <a:latin typeface="Century Gothic" panose="020B0502020202020204" pitchFamily="34" charset="0"/>
              </a:rPr>
              <a:t>Demande-moi de te garder et de te réconforter »</a:t>
            </a:r>
          </a:p>
          <a:p>
            <a:pPr algn="r"/>
            <a:r>
              <a:rPr lang="fr-FR" dirty="0">
                <a:latin typeface="Century Gothic" panose="020B0502020202020204" pitchFamily="34" charset="0"/>
              </a:rPr>
              <a:t>Les choses qui me rendent tristes, les bagarres, </a:t>
            </a:r>
          </a:p>
          <a:p>
            <a:pPr algn="r"/>
            <a:r>
              <a:rPr lang="fr-FR" dirty="0">
                <a:latin typeface="Century Gothic" panose="020B0502020202020204" pitchFamily="34" charset="0"/>
              </a:rPr>
              <a:t>la colère sont comme l’eau qui coule sur mon parapluie. </a:t>
            </a:r>
          </a:p>
          <a:p>
            <a:pPr algn="r"/>
            <a:r>
              <a:rPr lang="fr-FR" spc="-80" dirty="0">
                <a:latin typeface="Century Gothic" panose="020B0502020202020204" pitchFamily="34" charset="0"/>
              </a:rPr>
              <a:t>Elles existent, mais elles ne me mouillent pas. Juste un peu les pieds ! </a:t>
            </a:r>
          </a:p>
          <a:p>
            <a:pPr algn="r"/>
            <a:r>
              <a:rPr lang="fr-FR" dirty="0">
                <a:latin typeface="Century Gothic" panose="020B0502020202020204" pitchFamily="34" charset="0"/>
              </a:rPr>
              <a:t>C’est grâce à toi, Seigneur, tu es comme un parapluie </a:t>
            </a:r>
          </a:p>
          <a:p>
            <a:pPr algn="r"/>
            <a:r>
              <a:rPr lang="fr-FR" dirty="0">
                <a:latin typeface="Century Gothic" panose="020B0502020202020204" pitchFamily="34" charset="0"/>
              </a:rPr>
              <a:t>« Seigneur, tu es mon abri, tu me protèges, </a:t>
            </a:r>
          </a:p>
          <a:p>
            <a:pPr algn="r"/>
            <a:r>
              <a:rPr lang="fr-FR" dirty="0">
                <a:latin typeface="Century Gothic" panose="020B0502020202020204" pitchFamily="34" charset="0"/>
              </a:rPr>
              <a:t>tu es mon Dieu et j'ai confiance en toi. » Amen</a:t>
            </a:r>
          </a:p>
        </p:txBody>
      </p:sp>
      <p:sp>
        <p:nvSpPr>
          <p:cNvPr id="27" name="Rectangle 7">
            <a:extLst>
              <a:ext uri="{FF2B5EF4-FFF2-40B4-BE49-F238E27FC236}">
                <a16:creationId xmlns:a16="http://schemas.microsoft.com/office/drawing/2014/main" id="{659E99B0-F624-6847-A72B-8DB5CCCB174E}"/>
              </a:ext>
            </a:extLst>
          </p:cNvPr>
          <p:cNvSpPr>
            <a:spLocks noChangeArrowheads="1"/>
          </p:cNvSpPr>
          <p:nvPr/>
        </p:nvSpPr>
        <p:spPr bwMode="auto">
          <a:xfrm>
            <a:off x="2394400" y="7808669"/>
            <a:ext cx="4142258"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Prochaine rencontre</a:t>
            </a:r>
          </a:p>
          <a:p>
            <a:pPr marL="0" marR="0" lvl="0" indent="0" defTabSz="914400" rtl="0" eaLnBrk="0" fontAlgn="base" latinLnBrk="0" hangingPunct="0">
              <a:lnSpc>
                <a:spcPct val="100000"/>
              </a:lnSpc>
              <a:spcBef>
                <a:spcPct val="0"/>
              </a:spcBef>
              <a:spcAft>
                <a:spcPct val="0"/>
              </a:spcAft>
              <a:buClrTx/>
              <a:buSzTx/>
              <a:buFontTx/>
              <a:buNone/>
              <a:tabLst/>
            </a:pPr>
            <a:r>
              <a:rPr lang="fr-CH" altLang="fr-FR" sz="240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Larmes </a:t>
            </a:r>
            <a:r>
              <a:rPr lang="fr-CH" altLang="fr-FR" sz="2400" dirty="0">
                <a:solidFill>
                  <a:srgbClr val="16BEEB"/>
                </a:solidFill>
                <a:latin typeface="CRACKERS BRUSHER" panose="02000500000000000000" pitchFamily="2" charset="0"/>
                <a:ea typeface="Yu Gothic Light" panose="020B0300000000000000" pitchFamily="34" charset="-128"/>
                <a:cs typeface="Times New Roman" panose="02020603050405020304" pitchFamily="18" charset="0"/>
              </a:rPr>
              <a:t>d’amour</a:t>
            </a:r>
          </a:p>
          <a:p>
            <a:pPr marL="0" marR="0" lvl="0" indent="0" defTabSz="914400" rtl="0" eaLnBrk="0" fontAlgn="base" latinLnBrk="0" hangingPunct="0">
              <a:lnSpc>
                <a:spcPct val="100000"/>
              </a:lnSpc>
              <a:spcBef>
                <a:spcPct val="0"/>
              </a:spcBef>
              <a:spcAft>
                <a:spcPct val="0"/>
              </a:spcAft>
              <a:buClrTx/>
              <a:buSzTx/>
              <a:buFontTx/>
              <a:buNone/>
              <a:tabLst/>
            </a:pPr>
            <a:r>
              <a:rPr kumimoji="0" lang="fr-CH" altLang="fr-FR" sz="2400" b="0" i="0" u="none" strike="noStrike" cap="none" normalizeH="0" baseline="0" dirty="0">
                <a:ln>
                  <a:noFill/>
                </a:ln>
                <a:solidFill>
                  <a:srgbClr val="16BEEB"/>
                </a:solidFill>
                <a:effectLst/>
                <a:latin typeface="CRACKERS BRUSHER" panose="02000500000000000000" pitchFamily="2" charset="0"/>
                <a:ea typeface="Yu Gothic Light" panose="020B0300000000000000" pitchFamily="34" charset="-128"/>
                <a:cs typeface="Times New Roman" panose="02020603050405020304" pitchFamily="18" charset="0"/>
              </a:rPr>
              <a:t>Le ………………………..</a:t>
            </a:r>
            <a:endParaRPr kumimoji="0" lang="fr-CH" altLang="fr-FR" sz="2400" b="0" i="0" u="none" strike="noStrike" cap="none" normalizeH="0" baseline="0" dirty="0">
              <a:ln>
                <a:noFill/>
              </a:ln>
              <a:solidFill>
                <a:srgbClr val="16BEEB"/>
              </a:solidFill>
              <a:effectLst/>
              <a:latin typeface="CRACKERS BRUSHER" panose="02000500000000000000" pitchFamily="2" charset="0"/>
            </a:endParaRPr>
          </a:p>
        </p:txBody>
      </p:sp>
      <p:pic>
        <p:nvPicPr>
          <p:cNvPr id="3" name="Image 2">
            <a:extLst>
              <a:ext uri="{FF2B5EF4-FFF2-40B4-BE49-F238E27FC236}">
                <a16:creationId xmlns:a16="http://schemas.microsoft.com/office/drawing/2014/main" id="{D42BF519-D23A-9C47-9B00-71BB2940FB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277" y="2652053"/>
            <a:ext cx="2585677" cy="2465350"/>
          </a:xfrm>
          <a:prstGeom prst="rect">
            <a:avLst/>
          </a:prstGeom>
        </p:spPr>
      </p:pic>
      <p:pic>
        <p:nvPicPr>
          <p:cNvPr id="14" name="Image 13">
            <a:extLst>
              <a:ext uri="{FF2B5EF4-FFF2-40B4-BE49-F238E27FC236}">
                <a16:creationId xmlns:a16="http://schemas.microsoft.com/office/drawing/2014/main" id="{69A7237F-8A5E-EF43-8A06-2E272C4F56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116" y="2110306"/>
            <a:ext cx="3223554" cy="865874"/>
          </a:xfrm>
          <a:prstGeom prst="rect">
            <a:avLst/>
          </a:prstGeom>
        </p:spPr>
      </p:pic>
      <p:pic>
        <p:nvPicPr>
          <p:cNvPr id="12" name="Image 11">
            <a:extLst>
              <a:ext uri="{FF2B5EF4-FFF2-40B4-BE49-F238E27FC236}">
                <a16:creationId xmlns:a16="http://schemas.microsoft.com/office/drawing/2014/main" id="{1818508E-DDC8-3A44-9FEF-7C2B87156B0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4613" y="7796655"/>
            <a:ext cx="1569085" cy="2039620"/>
          </a:xfrm>
          <a:prstGeom prst="rect">
            <a:avLst/>
          </a:prstGeom>
        </p:spPr>
      </p:pic>
    </p:spTree>
    <p:extLst>
      <p:ext uri="{BB962C8B-B14F-4D97-AF65-F5344CB8AC3E}">
        <p14:creationId xmlns:p14="http://schemas.microsoft.com/office/powerpoint/2010/main" val="254590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A8D568-5153-B34E-B272-17A55D58B2AD}"/>
              </a:ext>
            </a:extLst>
          </p:cNvPr>
          <p:cNvPicPr>
            <a:picLocks noChangeAspect="1"/>
          </p:cNvPicPr>
          <p:nvPr/>
        </p:nvPicPr>
        <p:blipFill>
          <a:blip r:embed="rId2"/>
          <a:stretch>
            <a:fillRect/>
          </a:stretch>
        </p:blipFill>
        <p:spPr>
          <a:xfrm>
            <a:off x="3544892" y="1655384"/>
            <a:ext cx="3297616" cy="3297616"/>
          </a:xfrm>
          <a:prstGeom prst="rect">
            <a:avLst/>
          </a:prstGeom>
        </p:spPr>
      </p:pic>
      <p:sp>
        <p:nvSpPr>
          <p:cNvPr id="3" name="Rectangle 2">
            <a:extLst>
              <a:ext uri="{FF2B5EF4-FFF2-40B4-BE49-F238E27FC236}">
                <a16:creationId xmlns:a16="http://schemas.microsoft.com/office/drawing/2014/main" id="{F620A5D9-E6C7-8543-9678-A097B1F3956E}"/>
              </a:ext>
            </a:extLst>
          </p:cNvPr>
          <p:cNvSpPr/>
          <p:nvPr/>
        </p:nvSpPr>
        <p:spPr>
          <a:xfrm>
            <a:off x="-7758" y="511444"/>
            <a:ext cx="6865758" cy="1569660"/>
          </a:xfrm>
          <a:prstGeom prst="rect">
            <a:avLst/>
          </a:prstGeom>
        </p:spPr>
        <p:txBody>
          <a:bodyPr wrap="square">
            <a:spAutoFit/>
          </a:bodyPr>
          <a:lstStyle/>
          <a:p>
            <a:pPr algn="just"/>
            <a:r>
              <a:rPr lang="fr-CH" sz="1600" dirty="0">
                <a:latin typeface="Century Gothic" panose="020B0502020202020204" pitchFamily="34" charset="0"/>
              </a:rPr>
              <a:t>Je vais vous raconter l’histoire d’un homme qui s’appelle Elie. On dit de lui que c’était un prophète parce qu’il aimait Dieu et que Dieu lui parlait. On ne sait pas qui était son papa ou sa maman, ni s’il avait des frères ou des sœurs, on ne sait même pas la couleur de ses yeux ou la longueur de son nez. Par contre nous savons qu’Elie vient d’un village qui s’appelle </a:t>
            </a:r>
            <a:r>
              <a:rPr lang="fr-CH" sz="1600" dirty="0" err="1">
                <a:latin typeface="Century Gothic" panose="020B0502020202020204" pitchFamily="34" charset="0"/>
              </a:rPr>
              <a:t>Tichebé</a:t>
            </a:r>
            <a:r>
              <a:rPr lang="fr-CH" sz="1600" dirty="0">
                <a:latin typeface="Century Gothic" panose="020B0502020202020204" pitchFamily="34" charset="0"/>
              </a:rPr>
              <a:t>. </a:t>
            </a:r>
          </a:p>
        </p:txBody>
      </p:sp>
      <p:sp>
        <p:nvSpPr>
          <p:cNvPr id="9" name="Rectangle 7">
            <a:extLst>
              <a:ext uri="{FF2B5EF4-FFF2-40B4-BE49-F238E27FC236}">
                <a16:creationId xmlns:a16="http://schemas.microsoft.com/office/drawing/2014/main" id="{FB1C7346-1492-3545-8F22-CD62BCD7C4EC}"/>
              </a:ext>
            </a:extLst>
          </p:cNvPr>
          <p:cNvSpPr>
            <a:spLocks noChangeArrowheads="1"/>
          </p:cNvSpPr>
          <p:nvPr/>
        </p:nvSpPr>
        <p:spPr bwMode="auto">
          <a:xfrm>
            <a:off x="939727" y="0"/>
            <a:ext cx="4341253" cy="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defTabSz="914400" eaLnBrk="0" fontAlgn="base" hangingPunct="0">
              <a:spcBef>
                <a:spcPct val="0"/>
              </a:spcBef>
              <a:spcAft>
                <a:spcPct val="0"/>
              </a:spcAft>
            </a:pPr>
            <a:r>
              <a:rPr kumimoji="0" lang="fr-CH" altLang="fr-FR" sz="2000" b="0" i="0" u="none" strike="noStrike" cap="none" normalizeH="0" baseline="0" dirty="0">
                <a:ln>
                  <a:noFill/>
                </a:ln>
                <a:solidFill>
                  <a:srgbClr val="759D49"/>
                </a:solidFill>
                <a:effectLst/>
                <a:latin typeface="CRACKERS BRUSHER" panose="02000500000000000000" pitchFamily="2" charset="0"/>
                <a:ea typeface="Yu Gothic Light" panose="020B0300000000000000" pitchFamily="34" charset="-128"/>
                <a:cs typeface="Times New Roman" panose="02020603050405020304" pitchFamily="18" charset="0"/>
              </a:rPr>
              <a:t>Elie</a:t>
            </a:r>
            <a:r>
              <a:rPr lang="fr-CH" altLang="fr-FR" sz="20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 – Histoire racontée d’après 1 Rois 17, 1-7</a:t>
            </a:r>
          </a:p>
          <a:p>
            <a:pPr defTabSz="914400" eaLnBrk="0" fontAlgn="base" hangingPunct="0">
              <a:spcBef>
                <a:spcPct val="0"/>
              </a:spcBef>
              <a:spcAft>
                <a:spcPct val="0"/>
              </a:spcAft>
            </a:pPr>
            <a:endParaRPr kumimoji="0" lang="fr-CH" altLang="fr-FR" sz="2000" b="0" i="0" u="none" strike="noStrike" cap="none" normalizeH="0" baseline="0" dirty="0">
              <a:ln>
                <a:noFill/>
              </a:ln>
              <a:solidFill>
                <a:srgbClr val="759D49"/>
              </a:solidFill>
              <a:effectLst/>
              <a:latin typeface="CRACKERS BRUSHER" panose="02000500000000000000" pitchFamily="2" charset="0"/>
            </a:endParaRPr>
          </a:p>
        </p:txBody>
      </p:sp>
      <p:sp>
        <p:nvSpPr>
          <p:cNvPr id="13" name="Rectangle 12">
            <a:extLst>
              <a:ext uri="{FF2B5EF4-FFF2-40B4-BE49-F238E27FC236}">
                <a16:creationId xmlns:a16="http://schemas.microsoft.com/office/drawing/2014/main" id="{1638D0A3-B757-4E46-99D1-C9CDA41F2432}"/>
              </a:ext>
            </a:extLst>
          </p:cNvPr>
          <p:cNvSpPr/>
          <p:nvPr/>
        </p:nvSpPr>
        <p:spPr>
          <a:xfrm>
            <a:off x="0" y="2086298"/>
            <a:ext cx="3666995" cy="2308324"/>
          </a:xfrm>
          <a:prstGeom prst="rect">
            <a:avLst/>
          </a:prstGeom>
        </p:spPr>
        <p:txBody>
          <a:bodyPr wrap="square">
            <a:spAutoFit/>
          </a:bodyPr>
          <a:lstStyle/>
          <a:p>
            <a:pPr algn="just"/>
            <a:r>
              <a:rPr lang="fr-CH" sz="1600" dirty="0">
                <a:latin typeface="Century Gothic" panose="020B0502020202020204" pitchFamily="34" charset="0"/>
              </a:rPr>
              <a:t>Par contre nous savons qu’Elie vient d’un village qui s’appelle </a:t>
            </a:r>
            <a:r>
              <a:rPr lang="fr-CH" sz="1600" dirty="0" err="1">
                <a:latin typeface="Century Gothic" panose="020B0502020202020204" pitchFamily="34" charset="0"/>
              </a:rPr>
              <a:t>Tichebé</a:t>
            </a:r>
            <a:r>
              <a:rPr lang="fr-CH" sz="1600" dirty="0">
                <a:latin typeface="Century Gothic" panose="020B0502020202020204" pitchFamily="34" charset="0"/>
              </a:rPr>
              <a:t>. Comme tout prophète, le prophète Elie marchait beaucoup pour aller annoncer des messages qui viennent de Dieu. Elie est allé ainsi chez le roi </a:t>
            </a:r>
            <a:r>
              <a:rPr lang="fr-CH" sz="1600" dirty="0" err="1">
                <a:latin typeface="Century Gothic" panose="020B0502020202020204" pitchFamily="34" charset="0"/>
              </a:rPr>
              <a:t>Akab</a:t>
            </a:r>
            <a:r>
              <a:rPr lang="fr-CH" sz="1600" dirty="0">
                <a:latin typeface="Century Gothic" panose="020B0502020202020204" pitchFamily="34" charset="0"/>
              </a:rPr>
              <a:t> qui avait un comportement qui ne plaisait pas à Dieu. Au nom de Dieu, Elie lui dit : </a:t>
            </a:r>
          </a:p>
        </p:txBody>
      </p:sp>
      <p:sp>
        <p:nvSpPr>
          <p:cNvPr id="14" name="Rectangle 13">
            <a:extLst>
              <a:ext uri="{FF2B5EF4-FFF2-40B4-BE49-F238E27FC236}">
                <a16:creationId xmlns:a16="http://schemas.microsoft.com/office/drawing/2014/main" id="{4CBEAF8D-2DC6-4442-84B6-513DB26BB6EF}"/>
              </a:ext>
            </a:extLst>
          </p:cNvPr>
          <p:cNvSpPr/>
          <p:nvPr/>
        </p:nvSpPr>
        <p:spPr>
          <a:xfrm>
            <a:off x="-8694" y="4394622"/>
            <a:ext cx="6860587" cy="1323439"/>
          </a:xfrm>
          <a:prstGeom prst="rect">
            <a:avLst/>
          </a:prstGeom>
        </p:spPr>
        <p:txBody>
          <a:bodyPr wrap="square">
            <a:spAutoFit/>
          </a:bodyPr>
          <a:lstStyle/>
          <a:p>
            <a:pPr algn="just"/>
            <a:r>
              <a:rPr lang="fr-CH" sz="1600" dirty="0">
                <a:latin typeface="Century Gothic" panose="020B0502020202020204" pitchFamily="34" charset="0"/>
              </a:rPr>
              <a:t>« Par le Seigneur vivant, par le Dieu que je sers : Tu fais des choses qui ne plaisent pas à Dieu, tu ne respectes pas ce qu’il t’a donné, tu mets le bazar dans ton pays et surtout tu oublies que je suis Dieu. Alors je te le dis, pendant plusieurs années la pluie ne tombera plus sur ton pays. »</a:t>
            </a:r>
          </a:p>
        </p:txBody>
      </p:sp>
      <p:pic>
        <p:nvPicPr>
          <p:cNvPr id="16" name="Image 15">
            <a:extLst>
              <a:ext uri="{FF2B5EF4-FFF2-40B4-BE49-F238E27FC236}">
                <a16:creationId xmlns:a16="http://schemas.microsoft.com/office/drawing/2014/main" id="{DE57FDEC-74E7-444D-A122-D60358E194FA}"/>
              </a:ext>
            </a:extLst>
          </p:cNvPr>
          <p:cNvPicPr>
            <a:picLocks noChangeAspect="1"/>
          </p:cNvPicPr>
          <p:nvPr/>
        </p:nvPicPr>
        <p:blipFill>
          <a:blip r:embed="rId3"/>
          <a:stretch>
            <a:fillRect/>
          </a:stretch>
        </p:blipFill>
        <p:spPr>
          <a:xfrm>
            <a:off x="4706546" y="6096940"/>
            <a:ext cx="1950839" cy="2923081"/>
          </a:xfrm>
          <a:prstGeom prst="rect">
            <a:avLst/>
          </a:prstGeom>
        </p:spPr>
      </p:pic>
      <p:sp>
        <p:nvSpPr>
          <p:cNvPr id="17" name="Rectangle 16">
            <a:extLst>
              <a:ext uri="{FF2B5EF4-FFF2-40B4-BE49-F238E27FC236}">
                <a16:creationId xmlns:a16="http://schemas.microsoft.com/office/drawing/2014/main" id="{A6783CB0-DBB7-FF40-837D-70BBF8640E95}"/>
              </a:ext>
            </a:extLst>
          </p:cNvPr>
          <p:cNvSpPr/>
          <p:nvPr/>
        </p:nvSpPr>
        <p:spPr>
          <a:xfrm>
            <a:off x="-57173" y="5531371"/>
            <a:ext cx="4569212" cy="4278094"/>
          </a:xfrm>
          <a:prstGeom prst="rect">
            <a:avLst/>
          </a:prstGeom>
        </p:spPr>
        <p:txBody>
          <a:bodyPr wrap="square">
            <a:spAutoFit/>
          </a:bodyPr>
          <a:lstStyle/>
          <a:p>
            <a:pPr algn="just"/>
            <a:endParaRPr lang="fr-CH" sz="1600" dirty="0">
              <a:latin typeface="Century Gothic" panose="020B0502020202020204" pitchFamily="34" charset="0"/>
            </a:endParaRPr>
          </a:p>
          <a:p>
            <a:pPr algn="just"/>
            <a:r>
              <a:rPr lang="fr-CH" sz="1600" dirty="0">
                <a:latin typeface="Century Gothic" panose="020B0502020202020204" pitchFamily="34" charset="0"/>
              </a:rPr>
              <a:t> Le roi est en colère, il se lève et chasse Elie: « Pour qui te prends-tu Elie pour parler de cette manière au roi. Dehors, dehors, prophète de malheur ! » Le roi est fâché contre Elie. Elie doit se cacher. Elie se posait toutes ses questions, ne savait pas vraiment où aller. Alors la Bible nous dit que Dieu lui parle. Vous vous rappelez, les prophètes c’est des gens qui aiment Dieu et qui reçoivent des paroles de sa part ! Dieu dit à Elie : « Pars d'ici, va vers là-bas, là où le soleil se lève chaque matin. Tu te cacheras vers la grande rivière qui s’appelle </a:t>
            </a:r>
            <a:r>
              <a:rPr lang="fr-CH" sz="1600" dirty="0" err="1">
                <a:latin typeface="Century Gothic" panose="020B0502020202020204" pitchFamily="34" charset="0"/>
              </a:rPr>
              <a:t>Kerith</a:t>
            </a:r>
            <a:r>
              <a:rPr lang="fr-CH" sz="1600" dirty="0">
                <a:latin typeface="Century Gothic" panose="020B0502020202020204" pitchFamily="34" charset="0"/>
              </a:rPr>
              <a:t>.  Dans cet endroit tu seras à l’abri, tu boiras l’eau de la rivière et des corbeaux viendront de t'apporter à manger</a:t>
            </a:r>
            <a:endParaRPr lang="fr-CH" sz="1600" dirty="0"/>
          </a:p>
        </p:txBody>
      </p:sp>
    </p:spTree>
    <p:extLst>
      <p:ext uri="{BB962C8B-B14F-4D97-AF65-F5344CB8AC3E}">
        <p14:creationId xmlns:p14="http://schemas.microsoft.com/office/powerpoint/2010/main" val="38720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6431EB-5AAC-3C4F-9345-864E1D1A02AB}"/>
              </a:ext>
            </a:extLst>
          </p:cNvPr>
          <p:cNvSpPr/>
          <p:nvPr/>
        </p:nvSpPr>
        <p:spPr>
          <a:xfrm>
            <a:off x="1790576" y="7503356"/>
            <a:ext cx="3276859" cy="461665"/>
          </a:xfrm>
          <a:prstGeom prst="rect">
            <a:avLst/>
          </a:prstGeom>
        </p:spPr>
        <p:txBody>
          <a:bodyPr wrap="none">
            <a:spAutoFit/>
          </a:bodyPr>
          <a:lstStyle/>
          <a:p>
            <a:pPr lvl="0" algn="ctr" defTabSz="914400" eaLnBrk="0" fontAlgn="base" hangingPunct="0">
              <a:spcBef>
                <a:spcPct val="0"/>
              </a:spcBef>
              <a:spcAft>
                <a:spcPct val="0"/>
              </a:spcAft>
            </a:pPr>
            <a:r>
              <a:rPr lang="fr-FR" altLang="fr-FR" sz="24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rPr>
              <a:t>Mon abri, c’est toi Seigneur</a:t>
            </a:r>
            <a:endParaRPr lang="fr-CH" altLang="fr-FR" sz="2400" dirty="0">
              <a:solidFill>
                <a:srgbClr val="759D49"/>
              </a:solidFill>
              <a:latin typeface="CRACKERS BRUSHER" panose="02000500000000000000" pitchFamily="2" charset="0"/>
              <a:ea typeface="Yu Gothic Light" panose="020B0300000000000000" pitchFamily="34" charset="-128"/>
              <a:cs typeface="Times New Roman" panose="02020603050405020304" pitchFamily="18" charset="0"/>
            </a:endParaRPr>
          </a:p>
        </p:txBody>
      </p:sp>
      <p:sp>
        <p:nvSpPr>
          <p:cNvPr id="11" name="Rectangle 10">
            <a:extLst>
              <a:ext uri="{FF2B5EF4-FFF2-40B4-BE49-F238E27FC236}">
                <a16:creationId xmlns:a16="http://schemas.microsoft.com/office/drawing/2014/main" id="{BB984C05-1DB2-734B-BEC8-F1CB8F88451D}"/>
              </a:ext>
            </a:extLst>
          </p:cNvPr>
          <p:cNvSpPr/>
          <p:nvPr/>
        </p:nvSpPr>
        <p:spPr>
          <a:xfrm>
            <a:off x="-71657" y="2642124"/>
            <a:ext cx="6918034" cy="4524315"/>
          </a:xfrm>
          <a:prstGeom prst="rect">
            <a:avLst/>
          </a:prstGeom>
        </p:spPr>
        <p:txBody>
          <a:bodyPr wrap="square">
            <a:spAutoFit/>
          </a:bodyPr>
          <a:lstStyle/>
          <a:p>
            <a:pPr algn="just"/>
            <a:r>
              <a:rPr lang="fr-CH" sz="1600" dirty="0">
                <a:latin typeface="Century Gothic" panose="020B0502020202020204" pitchFamily="34" charset="0"/>
              </a:rPr>
              <a:t>Elie part pour ce lieu. Il trouve un lieu apaisant, un abri sûr. Le Dieu Vivant d’Elie ne le laisse pas tomber, il le met à l’abri dans un endroit où il peut boire et où il va recevoir à manger. Elie passe une première nuit. Le matin arrive et Elie va boire quelque chose au torrent. Après, Elie entend des oiseaux, ce sont des corbeaux qui amènent à Elie de la nourriture. 	</a:t>
            </a:r>
          </a:p>
          <a:p>
            <a:pPr algn="just"/>
            <a:r>
              <a:rPr lang="fr-CH" sz="1600" dirty="0">
                <a:latin typeface="Century Gothic" panose="020B0502020202020204" pitchFamily="34" charset="0"/>
              </a:rPr>
              <a:t>La nuit tombe à nouveau, Elie s’endort. Le matin arrive et Elie va boire à nouveau de l’eau au torrent	. Les corbeaux reviennent pour le nourrir. Ainsi passe du temps, ainsi Elie est à l’abri. Il prend des forces. </a:t>
            </a:r>
          </a:p>
          <a:p>
            <a:pPr algn="just"/>
            <a:r>
              <a:rPr lang="fr-CH" sz="1600" dirty="0">
                <a:latin typeface="Century Gothic" panose="020B0502020202020204" pitchFamily="34" charset="0"/>
              </a:rPr>
              <a:t>Voilà que l’eau de la rivière s’est asséchée, il n’y a plus rien à boire. Et les corbeaux ne sont pas venus. C’est l’heure de partir. Effectivement, la parole du Dieu Vivant se fait de nouveau entendre. Elle dit à Elie : « Pars, va dans une ville qui s’appelle </a:t>
            </a:r>
            <a:r>
              <a:rPr lang="fr-CH" sz="1600" dirty="0" err="1">
                <a:latin typeface="Century Gothic" panose="020B0502020202020204" pitchFamily="34" charset="0"/>
              </a:rPr>
              <a:t>Sarepta</a:t>
            </a:r>
            <a:r>
              <a:rPr lang="fr-CH" sz="1600" dirty="0">
                <a:latin typeface="Century Gothic" panose="020B0502020202020204" pitchFamily="34" charset="0"/>
              </a:rPr>
              <a:t>, c’est dans un pays étranger. Tu habiteras là-bas. » Elie sait qu’il peut avoir confiance dans le Dieu Vivant. Il sait qu’il va être conduit vers un nouvel abri, alors il obéit à Dieu et il part vers cette ville pour de nouvelles aventures.	</a:t>
            </a:r>
          </a:p>
        </p:txBody>
      </p:sp>
      <p:pic>
        <p:nvPicPr>
          <p:cNvPr id="12" name="Image 11">
            <a:extLst>
              <a:ext uri="{FF2B5EF4-FFF2-40B4-BE49-F238E27FC236}">
                <a16:creationId xmlns:a16="http://schemas.microsoft.com/office/drawing/2014/main" id="{082D7631-827F-4A41-88E9-9B83F99BB6CD}"/>
              </a:ext>
            </a:extLst>
          </p:cNvPr>
          <p:cNvPicPr>
            <a:picLocks noChangeAspect="1"/>
          </p:cNvPicPr>
          <p:nvPr/>
        </p:nvPicPr>
        <p:blipFill>
          <a:blip r:embed="rId2"/>
          <a:stretch>
            <a:fillRect/>
          </a:stretch>
        </p:blipFill>
        <p:spPr>
          <a:xfrm>
            <a:off x="-23715" y="0"/>
            <a:ext cx="3738304" cy="2642124"/>
          </a:xfrm>
          <a:prstGeom prst="rect">
            <a:avLst/>
          </a:prstGeom>
        </p:spPr>
      </p:pic>
      <p:pic>
        <p:nvPicPr>
          <p:cNvPr id="14" name="Image 13">
            <a:extLst>
              <a:ext uri="{FF2B5EF4-FFF2-40B4-BE49-F238E27FC236}">
                <a16:creationId xmlns:a16="http://schemas.microsoft.com/office/drawing/2014/main" id="{EC7B04A8-E58A-3B47-8098-2495C2A254B1}"/>
              </a:ext>
            </a:extLst>
          </p:cNvPr>
          <p:cNvPicPr>
            <a:picLocks noChangeAspect="1"/>
          </p:cNvPicPr>
          <p:nvPr/>
        </p:nvPicPr>
        <p:blipFill>
          <a:blip r:embed="rId3"/>
          <a:stretch>
            <a:fillRect/>
          </a:stretch>
        </p:blipFill>
        <p:spPr>
          <a:xfrm>
            <a:off x="3910323" y="37228"/>
            <a:ext cx="2531533" cy="2518348"/>
          </a:xfrm>
          <a:prstGeom prst="rect">
            <a:avLst/>
          </a:prstGeom>
        </p:spPr>
      </p:pic>
      <p:pic>
        <p:nvPicPr>
          <p:cNvPr id="3" name="Image 2">
            <a:extLst>
              <a:ext uri="{FF2B5EF4-FFF2-40B4-BE49-F238E27FC236}">
                <a16:creationId xmlns:a16="http://schemas.microsoft.com/office/drawing/2014/main" id="{F26D046E-3C97-C742-BF9E-53055BF672AC}"/>
              </a:ext>
            </a:extLst>
          </p:cNvPr>
          <p:cNvPicPr>
            <a:picLocks noChangeAspect="1"/>
          </p:cNvPicPr>
          <p:nvPr/>
        </p:nvPicPr>
        <p:blipFill rotWithShape="1">
          <a:blip r:embed="rId4"/>
          <a:srcRect t="9661"/>
          <a:stretch/>
        </p:blipFill>
        <p:spPr>
          <a:xfrm>
            <a:off x="-25163" y="7252987"/>
            <a:ext cx="6858000" cy="8752716"/>
          </a:xfrm>
          <a:prstGeom prst="rect">
            <a:avLst/>
          </a:prstGeom>
        </p:spPr>
      </p:pic>
    </p:spTree>
    <p:extLst>
      <p:ext uri="{BB962C8B-B14F-4D97-AF65-F5344CB8AC3E}">
        <p14:creationId xmlns:p14="http://schemas.microsoft.com/office/powerpoint/2010/main" val="215516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E699FB4-6ABB-4E4C-9718-448D92A1193F}"/>
              </a:ext>
            </a:extLst>
          </p:cNvPr>
          <p:cNvPicPr/>
          <p:nvPr/>
        </p:nvPicPr>
        <p:blipFill>
          <a:blip r:embed="rId2" cstate="email">
            <a:extLst>
              <a:ext uri="{28A0092B-C50C-407E-A947-70E740481C1C}">
                <a14:useLocalDpi xmlns:a14="http://schemas.microsoft.com/office/drawing/2010/main"/>
              </a:ext>
            </a:extLst>
          </a:blip>
          <a:stretch>
            <a:fillRect/>
          </a:stretch>
        </p:blipFill>
        <p:spPr>
          <a:xfrm>
            <a:off x="5158887" y="8336707"/>
            <a:ext cx="1486870" cy="1533107"/>
          </a:xfrm>
          <a:prstGeom prst="rect">
            <a:avLst/>
          </a:prstGeom>
        </p:spPr>
      </p:pic>
      <p:sp>
        <p:nvSpPr>
          <p:cNvPr id="5" name="Rectangle 5">
            <a:extLst>
              <a:ext uri="{FF2B5EF4-FFF2-40B4-BE49-F238E27FC236}">
                <a16:creationId xmlns:a16="http://schemas.microsoft.com/office/drawing/2014/main" id="{C7C89ACB-79A9-AC4E-BC4D-CB6549A15B88}"/>
              </a:ext>
            </a:extLst>
          </p:cNvPr>
          <p:cNvSpPr>
            <a:spLocks noChangeArrowheads="1"/>
          </p:cNvSpPr>
          <p:nvPr/>
        </p:nvSpPr>
        <p:spPr bwMode="auto">
          <a:xfrm>
            <a:off x="143169" y="222674"/>
            <a:ext cx="184731" cy="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fr-FR" sz="3200">
              <a:solidFill>
                <a:srgbClr val="16BEEB"/>
              </a:solidFill>
              <a:latin typeface="CRACKERS BRUSHER" panose="02000500000000000000" pitchFamily="2" charset="0"/>
            </a:endParaRPr>
          </a:p>
        </p:txBody>
      </p:sp>
      <p:sp>
        <p:nvSpPr>
          <p:cNvPr id="6" name="Rectangle 6">
            <a:extLst>
              <a:ext uri="{FF2B5EF4-FFF2-40B4-BE49-F238E27FC236}">
                <a16:creationId xmlns:a16="http://schemas.microsoft.com/office/drawing/2014/main" id="{BEC25DAF-EA9F-7C4A-BDA9-71D6F03E1919}"/>
              </a:ext>
            </a:extLst>
          </p:cNvPr>
          <p:cNvSpPr>
            <a:spLocks noChangeArrowheads="1"/>
          </p:cNvSpPr>
          <p:nvPr/>
        </p:nvSpPr>
        <p:spPr bwMode="auto">
          <a:xfrm>
            <a:off x="0" y="19570"/>
            <a:ext cx="26468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4263B0"/>
                </a:solidFill>
                <a:effectLst/>
                <a:latin typeface="CRACKERS BRUSHER" panose="02000500000000000000" pitchFamily="2" charset="0"/>
                <a:ea typeface="Yu Gothic Light" panose="020B0300000000000000" pitchFamily="34" charset="-128"/>
                <a:cs typeface="Times New Roman" panose="02020603050405020304" pitchFamily="18" charset="0"/>
              </a:rPr>
              <a:t>Pour les adultes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rgbClr val="4263B0"/>
              </a:solidFill>
              <a:effectLst/>
              <a:latin typeface="CRACKERS BRUSHER" panose="02000500000000000000" pitchFamily="2" charset="0"/>
            </a:endParaRPr>
          </a:p>
        </p:txBody>
      </p:sp>
      <p:sp>
        <p:nvSpPr>
          <p:cNvPr id="8" name="Rectangle 7">
            <a:extLst>
              <a:ext uri="{FF2B5EF4-FFF2-40B4-BE49-F238E27FC236}">
                <a16:creationId xmlns:a16="http://schemas.microsoft.com/office/drawing/2014/main" id="{0A65AFB6-2C5A-EA41-BC73-9FAE83799F3B}"/>
              </a:ext>
            </a:extLst>
          </p:cNvPr>
          <p:cNvSpPr>
            <a:spLocks noChangeArrowheads="1"/>
          </p:cNvSpPr>
          <p:nvPr/>
        </p:nvSpPr>
        <p:spPr bwMode="auto">
          <a:xfrm flipH="1">
            <a:off x="-1" y="481715"/>
            <a:ext cx="685800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fr-CH" sz="1600" dirty="0">
                <a:latin typeface="Century Gothic" panose="020B0502020202020204" pitchFamily="34" charset="0"/>
              </a:rPr>
              <a:t>Dans ce récit, Dieu invite le prophète Elie à se rendre près d’un torrent. En tant que prophète, Elie est appelé à parler au nom de Dieu. Un prophète est un homme qui vit dans la proximité de Dieu, il est appelé par Dieu et il agit au nom de Dieu. Un prophète exerce « principalement un ministère de vigilance »( Patrice </a:t>
            </a:r>
            <a:r>
              <a:rPr lang="fr-CH" sz="1600" dirty="0" err="1">
                <a:latin typeface="Century Gothic" panose="020B0502020202020204" pitchFamily="34" charset="0"/>
              </a:rPr>
              <a:t>Haesslein</a:t>
            </a:r>
            <a:r>
              <a:rPr lang="fr-CH" sz="1600" dirty="0">
                <a:latin typeface="Century Gothic" panose="020B0502020202020204" pitchFamily="34" charset="0"/>
              </a:rPr>
              <a:t>). Ici le prophète est protégé par Dieu, il a été mis à l’abri par Dieu. Ce lieu de protection est un torrent. Dans un pays désertique où va sévir une sécheresse, un torrent est un lieu particulièrement précieux. C’est un don de la nature, un don de Dieu. C’est un lieu où se retrouvent des gens, mais aussi des animaux. Dans un monde en état de crise, de sécheresse, ce lieu est un espace de paix. </a:t>
            </a:r>
          </a:p>
        </p:txBody>
      </p:sp>
      <p:pic>
        <p:nvPicPr>
          <p:cNvPr id="25" name="Image 24" descr="Une image contenant extérieur, eau, animal, oiseau&#10;&#10;Description générée automatiquement">
            <a:extLst>
              <a:ext uri="{FF2B5EF4-FFF2-40B4-BE49-F238E27FC236}">
                <a16:creationId xmlns:a16="http://schemas.microsoft.com/office/drawing/2014/main" id="{CA48F2C2-191D-9240-92DF-E7358F1670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05468" y="3252680"/>
            <a:ext cx="2287523" cy="1533106"/>
          </a:xfrm>
          <a:prstGeom prst="rect">
            <a:avLst/>
          </a:prstGeom>
        </p:spPr>
      </p:pic>
      <p:sp>
        <p:nvSpPr>
          <p:cNvPr id="7" name="Rectangle 6">
            <a:extLst>
              <a:ext uri="{FF2B5EF4-FFF2-40B4-BE49-F238E27FC236}">
                <a16:creationId xmlns:a16="http://schemas.microsoft.com/office/drawing/2014/main" id="{B50A84B4-3254-8843-8333-6CDA8F753714}"/>
              </a:ext>
            </a:extLst>
          </p:cNvPr>
          <p:cNvSpPr>
            <a:spLocks noChangeArrowheads="1"/>
          </p:cNvSpPr>
          <p:nvPr/>
        </p:nvSpPr>
        <p:spPr bwMode="auto">
          <a:xfrm flipH="1">
            <a:off x="0" y="4878515"/>
            <a:ext cx="6858001"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fr-CH" sz="1600" dirty="0">
                <a:latin typeface="Century Gothic" panose="020B0502020202020204" pitchFamily="34" charset="0"/>
              </a:rPr>
              <a:t>éditions) » (Christophe </a:t>
            </a:r>
            <a:r>
              <a:rPr lang="fr-CH" sz="1600" dirty="0" err="1">
                <a:latin typeface="Century Gothic" panose="020B0502020202020204" pitchFamily="34" charset="0"/>
              </a:rPr>
              <a:t>Verrey</a:t>
            </a:r>
            <a:r>
              <a:rPr lang="fr-CH" sz="1600" dirty="0">
                <a:latin typeface="Century Gothic" panose="020B0502020202020204" pitchFamily="34" charset="0"/>
              </a:rPr>
              <a:t>) et en même temps ces animaux sont considérés comme impurs, ce sont des charognards qu’il n’est pas bien de côtoyer, de toucher. Or ce sont ces oiseaux que Dieu choisit. C’est peut-être symbolique que Dieu est celui qui est capable de changer le mal en bien comme le dit Joseph « Vous avez voulu me faire du mal, mais Dieu a voulu changer ce mal en bien. Il a voulu sauver la vie d'un grand nombre de gens, comme vous le voyez aujourd'hui. » (Genèse 50,20).</a:t>
            </a:r>
          </a:p>
          <a:p>
            <a:pPr algn="just"/>
            <a:r>
              <a:rPr lang="fr-CH" sz="1600" dirty="0">
                <a:latin typeface="Century Gothic" panose="020B0502020202020204" pitchFamily="34" charset="0"/>
              </a:rPr>
              <a:t> </a:t>
            </a:r>
          </a:p>
          <a:p>
            <a:pPr algn="just"/>
            <a:r>
              <a:rPr lang="fr-CH" sz="1600" dirty="0">
                <a:latin typeface="Century Gothic" panose="020B0502020202020204" pitchFamily="34" charset="0"/>
              </a:rPr>
              <a:t>Dans ce lieu, Elie peut prendre des forces, se ressourcer en Dieu. Du coup, il deviendra lui-même source de vie dans la suite du récit, puisqu’il va aider une veuve et son fils à vivre. </a:t>
            </a:r>
          </a:p>
          <a:p>
            <a:pPr algn="just"/>
            <a:r>
              <a:rPr lang="fr-CH" sz="1600" dirty="0">
                <a:latin typeface="Century Gothic" panose="020B0502020202020204" pitchFamily="34" charset="0"/>
              </a:rPr>
              <a:t> A son image, nous sommes invités à reprendre des forces à la Source pour déborder ensuite d’espérance comme le dit Paul « Que le Dieu de l’espérance vous comble </a:t>
            </a:r>
          </a:p>
          <a:p>
            <a:pPr algn="just"/>
            <a:r>
              <a:rPr lang="fr-CH" sz="1600" dirty="0">
                <a:latin typeface="Century Gothic" panose="020B0502020202020204" pitchFamily="34" charset="0"/>
              </a:rPr>
              <a:t>de joie et de paix dans la foi, afin que vous </a:t>
            </a:r>
          </a:p>
          <a:p>
            <a:pPr algn="just"/>
            <a:r>
              <a:rPr lang="fr-CH" sz="1600" dirty="0">
                <a:latin typeface="Century Gothic" panose="020B0502020202020204" pitchFamily="34" charset="0"/>
              </a:rPr>
              <a:t>débordiez d’espérance </a:t>
            </a:r>
          </a:p>
          <a:p>
            <a:pPr algn="just"/>
            <a:r>
              <a:rPr lang="fr-CH" sz="1600" dirty="0">
                <a:latin typeface="Century Gothic" panose="020B0502020202020204" pitchFamily="34" charset="0"/>
              </a:rPr>
              <a:t>par la puissance de l’Esprit Saint. » </a:t>
            </a:r>
          </a:p>
          <a:p>
            <a:pPr algn="just"/>
            <a:r>
              <a:rPr lang="fr-CH" sz="1600" dirty="0">
                <a:latin typeface="Century Gothic" panose="020B0502020202020204" pitchFamily="34" charset="0"/>
              </a:rPr>
              <a:t>(Romains 15,13 TOB).</a:t>
            </a:r>
          </a:p>
        </p:txBody>
      </p:sp>
      <p:sp>
        <p:nvSpPr>
          <p:cNvPr id="9" name="Rectangle 8">
            <a:extLst>
              <a:ext uri="{FF2B5EF4-FFF2-40B4-BE49-F238E27FC236}">
                <a16:creationId xmlns:a16="http://schemas.microsoft.com/office/drawing/2014/main" id="{3D005520-0662-5741-B3F1-551419240F69}"/>
              </a:ext>
            </a:extLst>
          </p:cNvPr>
          <p:cNvSpPr>
            <a:spLocks noChangeArrowheads="1"/>
          </p:cNvSpPr>
          <p:nvPr/>
        </p:nvSpPr>
        <p:spPr bwMode="auto">
          <a:xfrm flipH="1">
            <a:off x="0" y="3161689"/>
            <a:ext cx="450546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fr-CH" sz="1600" dirty="0">
                <a:latin typeface="Century Gothic" panose="020B0502020202020204" pitchFamily="34" charset="0"/>
              </a:rPr>
              <a:t>Dans cette oasis, Dieu met des corbeaux au service du prophète. Des corbeaux, quelle drôle d’idée ? Quels drôles d’oiseaux ? « Dans l'Ancien Testament, ils sont considérés comme des animaux faciles à apprivoiser (</a:t>
            </a:r>
            <a:r>
              <a:rPr lang="fr-CH" sz="1600" dirty="0" err="1">
                <a:latin typeface="Century Gothic" panose="020B0502020202020204" pitchFamily="34" charset="0"/>
              </a:rPr>
              <a:t>Gen</a:t>
            </a:r>
            <a:r>
              <a:rPr lang="fr-CH" sz="1600" dirty="0">
                <a:latin typeface="Century Gothic" panose="020B0502020202020204" pitchFamily="34" charset="0"/>
              </a:rPr>
              <a:t> 8,7) et prévoyants (Job 38,41 ou 39,3 suivant les</a:t>
            </a:r>
          </a:p>
        </p:txBody>
      </p:sp>
    </p:spTree>
    <p:extLst>
      <p:ext uri="{BB962C8B-B14F-4D97-AF65-F5344CB8AC3E}">
        <p14:creationId xmlns:p14="http://schemas.microsoft.com/office/powerpoint/2010/main" val="147191829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1934</TotalTime>
  <Words>1203</Words>
  <Application>Microsoft Macintosh PowerPoint</Application>
  <PresentationFormat>Format A4 (210 x 297 mm)</PresentationFormat>
  <Paragraphs>42</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Arial</vt:lpstr>
      <vt:lpstr>Calibri</vt:lpstr>
      <vt:lpstr>Calibri Light</vt:lpstr>
      <vt:lpstr>Century Gothic</vt:lpstr>
      <vt:lpstr>CRACKERS BRUSHER</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Laurence Bohnenblust</cp:lastModifiedBy>
  <cp:revision>21</cp:revision>
  <cp:lastPrinted>2019-10-01T09:43:49Z</cp:lastPrinted>
  <dcterms:created xsi:type="dcterms:W3CDTF">2019-06-08T15:39:59Z</dcterms:created>
  <dcterms:modified xsi:type="dcterms:W3CDTF">2023-06-30T08:36:34Z</dcterms:modified>
</cp:coreProperties>
</file>