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8" r:id="rId3"/>
    <p:sldId id="259" r:id="rId4"/>
    <p:sldId id="257" r:id="rId5"/>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BEEB"/>
    <a:srgbClr val="4CC4EA"/>
    <a:srgbClr val="759D49"/>
    <a:srgbClr val="4263B0"/>
    <a:srgbClr val="1009FF"/>
    <a:srgbClr val="F8E9DE"/>
    <a:srgbClr val="F8F8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48"/>
    <p:restoredTop sz="94663"/>
  </p:normalViewPr>
  <p:slideViewPr>
    <p:cSldViewPr snapToGrid="0" snapToObjects="1">
      <p:cViewPr varScale="1">
        <p:scale>
          <a:sx n="88" d="100"/>
          <a:sy n="88" d="100"/>
        </p:scale>
        <p:origin x="316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0404C589-8A77-FE42-88BA-D44955871881}" type="datetimeFigureOut">
              <a:rPr lang="fr-FR" smtClean="0"/>
              <a:t>30/06/2023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CD4DA56-8529-0B4C-9ED4-C1A18418FB24}" type="slidenum">
              <a:rPr lang="fr-FR" smtClean="0"/>
              <a:t>‹N°›</a:t>
            </a:fld>
            <a:endParaRPr lang="fr-FR"/>
          </a:p>
        </p:txBody>
      </p:sp>
    </p:spTree>
    <p:extLst>
      <p:ext uri="{BB962C8B-B14F-4D97-AF65-F5344CB8AC3E}">
        <p14:creationId xmlns:p14="http://schemas.microsoft.com/office/powerpoint/2010/main" val="2008666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404C589-8A77-FE42-88BA-D44955871881}" type="datetimeFigureOut">
              <a:rPr lang="fr-FR" smtClean="0"/>
              <a:t>30/06/2023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CD4DA56-8529-0B4C-9ED4-C1A18418FB24}" type="slidenum">
              <a:rPr lang="fr-FR" smtClean="0"/>
              <a:t>‹N°›</a:t>
            </a:fld>
            <a:endParaRPr lang="fr-FR"/>
          </a:p>
        </p:txBody>
      </p:sp>
    </p:spTree>
    <p:extLst>
      <p:ext uri="{BB962C8B-B14F-4D97-AF65-F5344CB8AC3E}">
        <p14:creationId xmlns:p14="http://schemas.microsoft.com/office/powerpoint/2010/main" val="2851207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404C589-8A77-FE42-88BA-D44955871881}" type="datetimeFigureOut">
              <a:rPr lang="fr-FR" smtClean="0"/>
              <a:t>30/06/2023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CD4DA56-8529-0B4C-9ED4-C1A18418FB24}" type="slidenum">
              <a:rPr lang="fr-FR" smtClean="0"/>
              <a:t>‹N°›</a:t>
            </a:fld>
            <a:endParaRPr lang="fr-FR"/>
          </a:p>
        </p:txBody>
      </p:sp>
    </p:spTree>
    <p:extLst>
      <p:ext uri="{BB962C8B-B14F-4D97-AF65-F5344CB8AC3E}">
        <p14:creationId xmlns:p14="http://schemas.microsoft.com/office/powerpoint/2010/main" val="1305046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404C589-8A77-FE42-88BA-D44955871881}" type="datetimeFigureOut">
              <a:rPr lang="fr-FR" smtClean="0"/>
              <a:t>30/06/2023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CD4DA56-8529-0B4C-9ED4-C1A18418FB24}" type="slidenum">
              <a:rPr lang="fr-FR" smtClean="0"/>
              <a:t>‹N°›</a:t>
            </a:fld>
            <a:endParaRPr lang="fr-FR"/>
          </a:p>
        </p:txBody>
      </p:sp>
    </p:spTree>
    <p:extLst>
      <p:ext uri="{BB962C8B-B14F-4D97-AF65-F5344CB8AC3E}">
        <p14:creationId xmlns:p14="http://schemas.microsoft.com/office/powerpoint/2010/main" val="3105387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fr-FR"/>
              <a:t>Modifiez le style du titre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404C589-8A77-FE42-88BA-D44955871881}" type="datetimeFigureOut">
              <a:rPr lang="fr-FR" smtClean="0"/>
              <a:t>30/06/2023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CD4DA56-8529-0B4C-9ED4-C1A18418FB24}" type="slidenum">
              <a:rPr lang="fr-FR" smtClean="0"/>
              <a:t>‹N°›</a:t>
            </a:fld>
            <a:endParaRPr lang="fr-FR"/>
          </a:p>
        </p:txBody>
      </p:sp>
    </p:spTree>
    <p:extLst>
      <p:ext uri="{BB962C8B-B14F-4D97-AF65-F5344CB8AC3E}">
        <p14:creationId xmlns:p14="http://schemas.microsoft.com/office/powerpoint/2010/main" val="2145073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0404C589-8A77-FE42-88BA-D44955871881}" type="datetimeFigureOut">
              <a:rPr lang="fr-FR" smtClean="0"/>
              <a:t>30/06/2023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CD4DA56-8529-0B4C-9ED4-C1A18418FB24}" type="slidenum">
              <a:rPr lang="fr-FR" smtClean="0"/>
              <a:t>‹N°›</a:t>
            </a:fld>
            <a:endParaRPr lang="fr-FR"/>
          </a:p>
        </p:txBody>
      </p:sp>
    </p:spTree>
    <p:extLst>
      <p:ext uri="{BB962C8B-B14F-4D97-AF65-F5344CB8AC3E}">
        <p14:creationId xmlns:p14="http://schemas.microsoft.com/office/powerpoint/2010/main" val="1741398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fr-FR"/>
              <a:t>Modifiez le style du titre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472381" y="3618442"/>
            <a:ext cx="2901255"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3471863" y="3618442"/>
            <a:ext cx="2915543"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0404C589-8A77-FE42-88BA-D44955871881}" type="datetimeFigureOut">
              <a:rPr lang="fr-FR" smtClean="0"/>
              <a:t>30/06/2023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7CD4DA56-8529-0B4C-9ED4-C1A18418FB24}" type="slidenum">
              <a:rPr lang="fr-FR" smtClean="0"/>
              <a:t>‹N°›</a:t>
            </a:fld>
            <a:endParaRPr lang="fr-FR"/>
          </a:p>
        </p:txBody>
      </p:sp>
    </p:spTree>
    <p:extLst>
      <p:ext uri="{BB962C8B-B14F-4D97-AF65-F5344CB8AC3E}">
        <p14:creationId xmlns:p14="http://schemas.microsoft.com/office/powerpoint/2010/main" val="419753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0404C589-8A77-FE42-88BA-D44955871881}" type="datetimeFigureOut">
              <a:rPr lang="fr-FR" smtClean="0"/>
              <a:t>30/06/2023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7CD4DA56-8529-0B4C-9ED4-C1A18418FB24}" type="slidenum">
              <a:rPr lang="fr-FR" smtClean="0"/>
              <a:t>‹N°›</a:t>
            </a:fld>
            <a:endParaRPr lang="fr-FR"/>
          </a:p>
        </p:txBody>
      </p:sp>
    </p:spTree>
    <p:extLst>
      <p:ext uri="{BB962C8B-B14F-4D97-AF65-F5344CB8AC3E}">
        <p14:creationId xmlns:p14="http://schemas.microsoft.com/office/powerpoint/2010/main" val="1485204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04C589-8A77-FE42-88BA-D44955871881}" type="datetimeFigureOut">
              <a:rPr lang="fr-FR" smtClean="0"/>
              <a:t>30/06/2023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7CD4DA56-8529-0B4C-9ED4-C1A18418FB24}" type="slidenum">
              <a:rPr lang="fr-FR" smtClean="0"/>
              <a:t>‹N°›</a:t>
            </a:fld>
            <a:endParaRPr lang="fr-FR"/>
          </a:p>
        </p:txBody>
      </p:sp>
    </p:spTree>
    <p:extLst>
      <p:ext uri="{BB962C8B-B14F-4D97-AF65-F5344CB8AC3E}">
        <p14:creationId xmlns:p14="http://schemas.microsoft.com/office/powerpoint/2010/main" val="3136663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404C589-8A77-FE42-88BA-D44955871881}" type="datetimeFigureOut">
              <a:rPr lang="fr-FR" smtClean="0"/>
              <a:t>30/06/2023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CD4DA56-8529-0B4C-9ED4-C1A18418FB24}" type="slidenum">
              <a:rPr lang="fr-FR" smtClean="0"/>
              <a:t>‹N°›</a:t>
            </a:fld>
            <a:endParaRPr lang="fr-FR"/>
          </a:p>
        </p:txBody>
      </p:sp>
    </p:spTree>
    <p:extLst>
      <p:ext uri="{BB962C8B-B14F-4D97-AF65-F5344CB8AC3E}">
        <p14:creationId xmlns:p14="http://schemas.microsoft.com/office/powerpoint/2010/main" val="1738322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404C589-8A77-FE42-88BA-D44955871881}" type="datetimeFigureOut">
              <a:rPr lang="fr-FR" smtClean="0"/>
              <a:t>30/06/2023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CD4DA56-8529-0B4C-9ED4-C1A18418FB24}" type="slidenum">
              <a:rPr lang="fr-FR" smtClean="0"/>
              <a:t>‹N°›</a:t>
            </a:fld>
            <a:endParaRPr lang="fr-FR"/>
          </a:p>
        </p:txBody>
      </p:sp>
    </p:spTree>
    <p:extLst>
      <p:ext uri="{BB962C8B-B14F-4D97-AF65-F5344CB8AC3E}">
        <p14:creationId xmlns:p14="http://schemas.microsoft.com/office/powerpoint/2010/main" val="1600748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0404C589-8A77-FE42-88BA-D44955871881}" type="datetimeFigureOut">
              <a:rPr lang="fr-FR" smtClean="0"/>
              <a:t>30/06/2023</a:t>
            </a:fld>
            <a:endParaRPr lang="fr-F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7CD4DA56-8529-0B4C-9ED4-C1A18418FB24}" type="slidenum">
              <a:rPr lang="fr-FR" smtClean="0"/>
              <a:t>‹N°›</a:t>
            </a:fld>
            <a:endParaRPr lang="fr-FR"/>
          </a:p>
        </p:txBody>
      </p:sp>
    </p:spTree>
    <p:extLst>
      <p:ext uri="{BB962C8B-B14F-4D97-AF65-F5344CB8AC3E}">
        <p14:creationId xmlns:p14="http://schemas.microsoft.com/office/powerpoint/2010/main" val="33342403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tif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787AADFA-13B9-1049-A61F-4040FC0DC852}"/>
              </a:ext>
            </a:extLst>
          </p:cNvPr>
          <p:cNvPicPr>
            <a:picLocks noChangeAspect="1"/>
          </p:cNvPicPr>
          <p:nvPr/>
        </p:nvPicPr>
        <p:blipFill>
          <a:blip r:embed="rId2">
            <a:alphaModFix amt="87000"/>
          </a:blip>
          <a:stretch>
            <a:fillRect/>
          </a:stretch>
        </p:blipFill>
        <p:spPr>
          <a:xfrm>
            <a:off x="0" y="-32820"/>
            <a:ext cx="6987097" cy="7284997"/>
          </a:xfrm>
          <a:prstGeom prst="rect">
            <a:avLst/>
          </a:prstGeom>
        </p:spPr>
      </p:pic>
      <p:sp>
        <p:nvSpPr>
          <p:cNvPr id="10" name="Rectangle 7">
            <a:extLst>
              <a:ext uri="{FF2B5EF4-FFF2-40B4-BE49-F238E27FC236}">
                <a16:creationId xmlns:a16="http://schemas.microsoft.com/office/drawing/2014/main" id="{FFAE6D54-6B09-1745-A5DC-B068D46FAE7A}"/>
              </a:ext>
            </a:extLst>
          </p:cNvPr>
          <p:cNvSpPr>
            <a:spLocks noChangeArrowheads="1"/>
          </p:cNvSpPr>
          <p:nvPr/>
        </p:nvSpPr>
        <p:spPr bwMode="auto">
          <a:xfrm>
            <a:off x="3457731" y="283449"/>
            <a:ext cx="3536546" cy="1687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25392" rIns="91440" bIns="0" numCol="1" anchor="ctr" anchorCtr="0" compatLnSpc="1">
            <a:prstTxWarp prst="textNoShape">
              <a:avLst/>
            </a:prstTxWarp>
            <a:spAutoFit/>
          </a:bodyPr>
          <a:lstStyle/>
          <a:p>
            <a:pPr algn="r" defTabSz="914400" eaLnBrk="0" fontAlgn="base" hangingPunct="0">
              <a:spcBef>
                <a:spcPct val="0"/>
              </a:spcBef>
              <a:spcAft>
                <a:spcPct val="0"/>
              </a:spcAft>
            </a:pPr>
            <a:r>
              <a:rPr kumimoji="0" lang="fr-CH" altLang="fr-FR" sz="3600" b="0" i="0" u="none" strike="noStrike" cap="none" normalizeH="0" baseline="0" dirty="0">
                <a:ln>
                  <a:noFill/>
                </a:ln>
                <a:solidFill>
                  <a:srgbClr val="16BEEB"/>
                </a:solidFill>
                <a:effectLst/>
                <a:latin typeface="CRACKERS BRUSHER" panose="02000500000000000000" pitchFamily="2" charset="0"/>
                <a:ea typeface="Yu Gothic Light" panose="020B0300000000000000" pitchFamily="34" charset="-128"/>
                <a:cs typeface="Times New Roman" panose="02020603050405020304" pitchFamily="18" charset="0"/>
              </a:rPr>
              <a:t>Paix sur </a:t>
            </a:r>
            <a:r>
              <a:rPr lang="fr-CH" altLang="fr-FR" sz="3600" dirty="0">
                <a:solidFill>
                  <a:srgbClr val="16BEEB"/>
                </a:solidFill>
                <a:latin typeface="CRACKERS BRUSHER" panose="02000500000000000000" pitchFamily="2" charset="0"/>
                <a:ea typeface="Yu Gothic Light" panose="020B0300000000000000" pitchFamily="34" charset="-128"/>
                <a:cs typeface="Times New Roman" panose="02020603050405020304" pitchFamily="18" charset="0"/>
              </a:rPr>
              <a:t>la mer </a:t>
            </a:r>
          </a:p>
          <a:p>
            <a:pPr algn="r" defTabSz="914400" eaLnBrk="0" fontAlgn="base" hangingPunct="0">
              <a:spcBef>
                <a:spcPct val="0"/>
              </a:spcBef>
              <a:spcAft>
                <a:spcPct val="0"/>
              </a:spcAft>
            </a:pPr>
            <a:r>
              <a:rPr lang="fr-CH" altLang="fr-FR" sz="3600" dirty="0">
                <a:solidFill>
                  <a:srgbClr val="16BEEB"/>
                </a:solidFill>
                <a:latin typeface="CRACKERS BRUSHER" panose="02000500000000000000" pitchFamily="2" charset="0"/>
                <a:ea typeface="Yu Gothic Light" panose="020B0300000000000000" pitchFamily="34" charset="-128"/>
                <a:cs typeface="Times New Roman" panose="02020603050405020304" pitchFamily="18" charset="0"/>
              </a:rPr>
              <a:t>et dans le cœur </a:t>
            </a:r>
          </a:p>
          <a:p>
            <a:pPr algn="r" defTabSz="914400" eaLnBrk="0" fontAlgn="base" hangingPunct="0">
              <a:spcBef>
                <a:spcPct val="0"/>
              </a:spcBef>
              <a:spcAft>
                <a:spcPct val="0"/>
              </a:spcAft>
            </a:pPr>
            <a:r>
              <a:rPr lang="fr-CH" altLang="fr-FR" sz="3600" dirty="0">
                <a:solidFill>
                  <a:srgbClr val="16BEEB"/>
                </a:solidFill>
                <a:latin typeface="CRACKERS BRUSHER" panose="02000500000000000000" pitchFamily="2" charset="0"/>
                <a:ea typeface="Yu Gothic Light" panose="020B0300000000000000" pitchFamily="34" charset="-128"/>
                <a:cs typeface="Times New Roman" panose="02020603050405020304" pitchFamily="18" charset="0"/>
              </a:rPr>
              <a:t>des enfants de Dieu </a:t>
            </a:r>
          </a:p>
        </p:txBody>
      </p:sp>
      <p:sp>
        <p:nvSpPr>
          <p:cNvPr id="11" name="Rectangle 8">
            <a:extLst>
              <a:ext uri="{FF2B5EF4-FFF2-40B4-BE49-F238E27FC236}">
                <a16:creationId xmlns:a16="http://schemas.microsoft.com/office/drawing/2014/main" id="{66CC7951-BA3B-604F-8C1A-0EBB6844FD74}"/>
              </a:ext>
            </a:extLst>
          </p:cNvPr>
          <p:cNvSpPr>
            <a:spLocks noChangeArrowheads="1"/>
          </p:cNvSpPr>
          <p:nvPr/>
        </p:nvSpPr>
        <p:spPr bwMode="auto">
          <a:xfrm>
            <a:off x="3398457" y="2047992"/>
            <a:ext cx="3524091" cy="1872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25392" rIns="91440" bIns="0" numCol="1" anchor="ctr" anchorCtr="0" compatLnSpc="1">
            <a:prstTxWarp prst="textNoShape">
              <a:avLst/>
            </a:prstTxWarp>
            <a:spAutoFit/>
          </a:bodyPr>
          <a:lstStyle/>
          <a:p>
            <a:pPr algn="r" defTabSz="914400" eaLnBrk="0" fontAlgn="base" hangingPunct="0">
              <a:spcBef>
                <a:spcPct val="0"/>
              </a:spcBef>
              <a:spcAft>
                <a:spcPct val="0"/>
              </a:spcAft>
            </a:pPr>
            <a:r>
              <a:rPr lang="fr-FR" altLang="fr-FR" sz="2000" dirty="0">
                <a:latin typeface="Century Gothic" panose="020B0502020202020204" pitchFamily="34" charset="0"/>
                <a:ea typeface="Yu Gothic Light" panose="020B0300000000000000" pitchFamily="34" charset="-128"/>
                <a:cs typeface="Times New Roman" panose="02020603050405020304" pitchFamily="18" charset="0"/>
              </a:rPr>
              <a:t>« Même le vent </a:t>
            </a:r>
          </a:p>
          <a:p>
            <a:pPr algn="r" defTabSz="914400" eaLnBrk="0" fontAlgn="base" hangingPunct="0">
              <a:spcBef>
                <a:spcPct val="0"/>
              </a:spcBef>
              <a:spcAft>
                <a:spcPct val="0"/>
              </a:spcAft>
            </a:pPr>
            <a:r>
              <a:rPr lang="fr-FR" altLang="fr-FR" sz="2000" dirty="0">
                <a:latin typeface="Century Gothic" panose="020B0502020202020204" pitchFamily="34" charset="0"/>
                <a:ea typeface="Yu Gothic Light" panose="020B0300000000000000" pitchFamily="34" charset="-128"/>
                <a:cs typeface="Times New Roman" panose="02020603050405020304" pitchFamily="18" charset="0"/>
              </a:rPr>
              <a:t>et l’eau </a:t>
            </a:r>
          </a:p>
          <a:p>
            <a:pPr algn="r" defTabSz="914400" eaLnBrk="0" fontAlgn="base" hangingPunct="0">
              <a:spcBef>
                <a:spcPct val="0"/>
              </a:spcBef>
              <a:spcAft>
                <a:spcPct val="0"/>
              </a:spcAft>
            </a:pPr>
            <a:r>
              <a:rPr lang="fr-FR" altLang="fr-FR" sz="2000" dirty="0">
                <a:latin typeface="Century Gothic" panose="020B0502020202020204" pitchFamily="34" charset="0"/>
                <a:ea typeface="Yu Gothic Light" panose="020B0300000000000000" pitchFamily="34" charset="-128"/>
                <a:cs typeface="Times New Roman" panose="02020603050405020304" pitchFamily="18" charset="0"/>
              </a:rPr>
              <a:t>lui obéissent » </a:t>
            </a:r>
          </a:p>
          <a:p>
            <a:pPr algn="r" defTabSz="914400" eaLnBrk="0" fontAlgn="base" hangingPunct="0">
              <a:spcBef>
                <a:spcPct val="0"/>
              </a:spcBef>
              <a:spcAft>
                <a:spcPct val="0"/>
              </a:spcAft>
            </a:pPr>
            <a:r>
              <a:rPr lang="fr-FR" altLang="fr-FR" sz="2000" dirty="0">
                <a:latin typeface="Century Gothic" panose="020B0502020202020204" pitchFamily="34" charset="0"/>
                <a:ea typeface="Yu Gothic Light" panose="020B0300000000000000" pitchFamily="34" charset="-128"/>
                <a:cs typeface="Times New Roman" panose="02020603050405020304" pitchFamily="18" charset="0"/>
              </a:rPr>
              <a:t>Marc 4,41</a:t>
            </a:r>
          </a:p>
          <a:p>
            <a:pPr lvl="0" algn="r" defTabSz="914400" eaLnBrk="0" fontAlgn="base" hangingPunct="0">
              <a:spcBef>
                <a:spcPct val="0"/>
              </a:spcBef>
              <a:spcAft>
                <a:spcPct val="0"/>
              </a:spcAft>
            </a:pPr>
            <a:br>
              <a:rPr kumimoji="0" lang="fr-FR" altLang="fr-FR" sz="2000" i="0" u="none" strike="noStrike" cap="none" normalizeH="0" baseline="0" dirty="0">
                <a:ln>
                  <a:noFill/>
                </a:ln>
                <a:effectLst/>
                <a:latin typeface="Century Gothic" panose="020B0502020202020204" pitchFamily="34" charset="0"/>
              </a:rPr>
            </a:br>
            <a:endParaRPr kumimoji="0" lang="fr-FR" altLang="fr-FR" sz="2000" i="0" u="none" strike="noStrike" cap="none" normalizeH="0" baseline="0" dirty="0">
              <a:ln>
                <a:noFill/>
              </a:ln>
              <a:effectLst/>
              <a:latin typeface="Century Gothic" panose="020B0502020202020204" pitchFamily="34" charset="0"/>
            </a:endParaRPr>
          </a:p>
        </p:txBody>
      </p:sp>
      <p:sp>
        <p:nvSpPr>
          <p:cNvPr id="16" name="Rectangle 15">
            <a:extLst>
              <a:ext uri="{FF2B5EF4-FFF2-40B4-BE49-F238E27FC236}">
                <a16:creationId xmlns:a16="http://schemas.microsoft.com/office/drawing/2014/main" id="{AB6C6DA3-2A99-F84C-A6E2-4BAC04FF26B4}"/>
              </a:ext>
            </a:extLst>
          </p:cNvPr>
          <p:cNvSpPr/>
          <p:nvPr/>
        </p:nvSpPr>
        <p:spPr>
          <a:xfrm>
            <a:off x="-35818" y="4781369"/>
            <a:ext cx="6987097" cy="3139321"/>
          </a:xfrm>
          <a:prstGeom prst="rect">
            <a:avLst/>
          </a:prstGeom>
          <a:solidFill>
            <a:schemeClr val="bg1">
              <a:alpha val="87000"/>
            </a:schemeClr>
          </a:solidFill>
        </p:spPr>
        <p:txBody>
          <a:bodyPr wrap="square">
            <a:spAutoFit/>
          </a:bodyPr>
          <a:lstStyle/>
          <a:p>
            <a:pPr algn="r"/>
            <a:r>
              <a:rPr lang="fr-FR" dirty="0">
                <a:latin typeface="Century Gothic" panose="020B0502020202020204" pitchFamily="34" charset="0"/>
              </a:rPr>
              <a:t>Jésus, tu le sais,</a:t>
            </a:r>
            <a:br>
              <a:rPr lang="fr-FR" dirty="0">
                <a:latin typeface="Century Gothic" panose="020B0502020202020204" pitchFamily="34" charset="0"/>
              </a:rPr>
            </a:br>
            <a:r>
              <a:rPr lang="fr-FR" dirty="0">
                <a:latin typeface="Century Gothic" panose="020B0502020202020204" pitchFamily="34" charset="0"/>
              </a:rPr>
              <a:t>Il y a parfois une grosse tempête dans mon cœur </a:t>
            </a:r>
            <a:br>
              <a:rPr lang="fr-FR" dirty="0">
                <a:latin typeface="Century Gothic" panose="020B0502020202020204" pitchFamily="34" charset="0"/>
              </a:rPr>
            </a:br>
            <a:r>
              <a:rPr lang="fr-FR" dirty="0">
                <a:latin typeface="Century Gothic" panose="020B0502020202020204" pitchFamily="34" charset="0"/>
              </a:rPr>
              <a:t>Elle me dérange, elle me fait mal.</a:t>
            </a:r>
            <a:br>
              <a:rPr lang="fr-FR" dirty="0">
                <a:latin typeface="Century Gothic" panose="020B0502020202020204" pitchFamily="34" charset="0"/>
              </a:rPr>
            </a:br>
            <a:r>
              <a:rPr lang="fr-FR" dirty="0">
                <a:latin typeface="Century Gothic" panose="020B0502020202020204" pitchFamily="34" charset="0"/>
              </a:rPr>
              <a:t>Je sais bien que tu m'aimes et que tu es toujours là pour moi</a:t>
            </a:r>
          </a:p>
          <a:p>
            <a:pPr algn="r"/>
            <a:r>
              <a:rPr lang="fr-FR" dirty="0">
                <a:latin typeface="Century Gothic" panose="020B0502020202020204" pitchFamily="34" charset="0"/>
              </a:rPr>
              <a:t>Je sais que je peux te faire confiance</a:t>
            </a:r>
            <a:br>
              <a:rPr lang="fr-FR" dirty="0">
                <a:latin typeface="Century Gothic" panose="020B0502020202020204" pitchFamily="34" charset="0"/>
              </a:rPr>
            </a:br>
            <a:r>
              <a:rPr lang="fr-FR" dirty="0">
                <a:latin typeface="Century Gothic" panose="020B0502020202020204" pitchFamily="34" charset="0"/>
              </a:rPr>
              <a:t>Aide-moi, s'il te plaît, à ramener le calme </a:t>
            </a:r>
          </a:p>
          <a:p>
            <a:pPr algn="r"/>
            <a:r>
              <a:rPr lang="fr-FR" dirty="0">
                <a:latin typeface="Century Gothic" panose="020B0502020202020204" pitchFamily="34" charset="0"/>
              </a:rPr>
              <a:t>et la paix dans mon cœur.</a:t>
            </a:r>
            <a:br>
              <a:rPr lang="fr-FR" dirty="0">
                <a:latin typeface="Century Gothic" panose="020B0502020202020204" pitchFamily="34" charset="0"/>
              </a:rPr>
            </a:br>
            <a:r>
              <a:rPr lang="fr-FR" dirty="0">
                <a:latin typeface="Century Gothic" panose="020B0502020202020204" pitchFamily="34" charset="0"/>
              </a:rPr>
              <a:t>Merci Jésus pour tout l'amour que tu me donnes </a:t>
            </a:r>
          </a:p>
          <a:p>
            <a:pPr algn="r"/>
            <a:r>
              <a:rPr lang="fr-FR" dirty="0">
                <a:latin typeface="Century Gothic" panose="020B0502020202020204" pitchFamily="34" charset="0"/>
              </a:rPr>
              <a:t>et qui me fait du bien.</a:t>
            </a:r>
          </a:p>
          <a:p>
            <a:pPr algn="r"/>
            <a:r>
              <a:rPr lang="fr-FR" sz="1400" dirty="0">
                <a:latin typeface="Century Gothic" panose="020B0502020202020204" pitchFamily="34" charset="0"/>
              </a:rPr>
              <a:t>Inspirée de : https://</a:t>
            </a:r>
            <a:r>
              <a:rPr lang="fr-FR" sz="1400" dirty="0" err="1">
                <a:latin typeface="Century Gothic" panose="020B0502020202020204" pitchFamily="34" charset="0"/>
              </a:rPr>
              <a:t>www.paroisses-aucoeurdelazorn.fr</a:t>
            </a:r>
            <a:endParaRPr lang="fr-FR" sz="1400" dirty="0">
              <a:latin typeface="Century Gothic" panose="020B0502020202020204" pitchFamily="34" charset="0"/>
            </a:endParaRPr>
          </a:p>
          <a:p>
            <a:pPr algn="r"/>
            <a:r>
              <a:rPr lang="fr-FR" dirty="0">
                <a:latin typeface="Century Gothic" panose="020B0502020202020204" pitchFamily="34" charset="0"/>
              </a:rPr>
              <a:t> </a:t>
            </a:r>
          </a:p>
        </p:txBody>
      </p:sp>
      <p:sp>
        <p:nvSpPr>
          <p:cNvPr id="27" name="Rectangle 7">
            <a:extLst>
              <a:ext uri="{FF2B5EF4-FFF2-40B4-BE49-F238E27FC236}">
                <a16:creationId xmlns:a16="http://schemas.microsoft.com/office/drawing/2014/main" id="{659E99B0-F624-6847-A72B-8DB5CCCB174E}"/>
              </a:ext>
            </a:extLst>
          </p:cNvPr>
          <p:cNvSpPr>
            <a:spLocks noChangeArrowheads="1"/>
          </p:cNvSpPr>
          <p:nvPr/>
        </p:nvSpPr>
        <p:spPr bwMode="auto">
          <a:xfrm>
            <a:off x="2394400" y="7808669"/>
            <a:ext cx="4142258" cy="1133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25392" rIns="91440" bIns="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fr-CH" altLang="fr-FR" sz="2400" b="0" i="0" u="none" strike="noStrike" cap="none" normalizeH="0" baseline="0" dirty="0">
                <a:ln>
                  <a:noFill/>
                </a:ln>
                <a:solidFill>
                  <a:srgbClr val="16BEEB"/>
                </a:solidFill>
                <a:effectLst/>
                <a:latin typeface="CRACKERS BRUSHER" panose="02000500000000000000" pitchFamily="2" charset="0"/>
                <a:ea typeface="Yu Gothic Light" panose="020B0300000000000000" pitchFamily="34" charset="-128"/>
                <a:cs typeface="Times New Roman" panose="02020603050405020304" pitchFamily="18" charset="0"/>
              </a:rPr>
              <a:t>Prochaine rencontre</a:t>
            </a:r>
          </a:p>
          <a:p>
            <a:pPr defTabSz="914400" eaLnBrk="0" fontAlgn="base" hangingPunct="0">
              <a:spcBef>
                <a:spcPct val="0"/>
              </a:spcBef>
              <a:spcAft>
                <a:spcPct val="0"/>
              </a:spcAft>
            </a:pPr>
            <a:r>
              <a:rPr lang="fr-CH" altLang="fr-FR" sz="2400" dirty="0">
                <a:solidFill>
                  <a:srgbClr val="16BEEB"/>
                </a:solidFill>
                <a:latin typeface="CRACKERS BRUSHER" panose="02000500000000000000" pitchFamily="2" charset="0"/>
                <a:ea typeface="Yu Gothic Light" panose="020B0300000000000000" pitchFamily="34" charset="-128"/>
                <a:cs typeface="Times New Roman" panose="02020603050405020304" pitchFamily="18" charset="0"/>
              </a:rPr>
              <a:t>Jésus, Source de l’Eau vive </a:t>
            </a:r>
          </a:p>
          <a:p>
            <a:pPr marL="0" marR="0" lvl="0" indent="0" defTabSz="914400" rtl="0" eaLnBrk="0" fontAlgn="base" latinLnBrk="0" hangingPunct="0">
              <a:lnSpc>
                <a:spcPct val="100000"/>
              </a:lnSpc>
              <a:spcBef>
                <a:spcPct val="0"/>
              </a:spcBef>
              <a:spcAft>
                <a:spcPct val="0"/>
              </a:spcAft>
              <a:buClrTx/>
              <a:buSzTx/>
              <a:buFontTx/>
              <a:buNone/>
              <a:tabLst/>
            </a:pPr>
            <a:r>
              <a:rPr kumimoji="0" lang="fr-CH" altLang="fr-FR" sz="2400" b="0" i="0" u="none" strike="noStrike" cap="none" normalizeH="0" baseline="0" dirty="0">
                <a:ln>
                  <a:noFill/>
                </a:ln>
                <a:solidFill>
                  <a:srgbClr val="16BEEB"/>
                </a:solidFill>
                <a:effectLst/>
                <a:latin typeface="CRACKERS BRUSHER" panose="02000500000000000000" pitchFamily="2" charset="0"/>
                <a:ea typeface="Yu Gothic Light" panose="020B0300000000000000" pitchFamily="34" charset="-128"/>
                <a:cs typeface="Times New Roman" panose="02020603050405020304" pitchFamily="18" charset="0"/>
              </a:rPr>
              <a:t>Le ………………………..</a:t>
            </a:r>
            <a:endParaRPr kumimoji="0" lang="fr-CH" altLang="fr-FR" sz="2400" b="0" i="0" u="none" strike="noStrike" cap="none" normalizeH="0" baseline="0" dirty="0">
              <a:ln>
                <a:noFill/>
              </a:ln>
              <a:solidFill>
                <a:srgbClr val="16BEEB"/>
              </a:solidFill>
              <a:effectLst/>
              <a:latin typeface="CRACKERS BRUSHER" panose="02000500000000000000" pitchFamily="2" charset="0"/>
            </a:endParaRPr>
          </a:p>
        </p:txBody>
      </p:sp>
      <p:pic>
        <p:nvPicPr>
          <p:cNvPr id="14" name="Image 13">
            <a:extLst>
              <a:ext uri="{FF2B5EF4-FFF2-40B4-BE49-F238E27FC236}">
                <a16:creationId xmlns:a16="http://schemas.microsoft.com/office/drawing/2014/main" id="{69A7237F-8A5E-EF43-8A06-2E272C4F56C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669" y="1805107"/>
            <a:ext cx="3223554" cy="865874"/>
          </a:xfrm>
          <a:prstGeom prst="rect">
            <a:avLst/>
          </a:prstGeom>
        </p:spPr>
      </p:pic>
      <p:pic>
        <p:nvPicPr>
          <p:cNvPr id="12" name="Image 11" descr="C:\Users\Mireille Martini\AppData\Local\Microsoft\Windows\Temporary Internet Files\Content.MSO\67B6F4AC.tmp">
            <a:extLst>
              <a:ext uri="{FF2B5EF4-FFF2-40B4-BE49-F238E27FC236}">
                <a16:creationId xmlns:a16="http://schemas.microsoft.com/office/drawing/2014/main" id="{725D5030-722E-654D-8876-748C973E4920}"/>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085" y="2448758"/>
            <a:ext cx="2080260" cy="2237740"/>
          </a:xfrm>
          <a:prstGeom prst="rect">
            <a:avLst/>
          </a:prstGeom>
          <a:noFill/>
          <a:ln>
            <a:noFill/>
          </a:ln>
        </p:spPr>
      </p:pic>
      <p:pic>
        <p:nvPicPr>
          <p:cNvPr id="15" name="Image 14">
            <a:extLst>
              <a:ext uri="{FF2B5EF4-FFF2-40B4-BE49-F238E27FC236}">
                <a16:creationId xmlns:a16="http://schemas.microsoft.com/office/drawing/2014/main" id="{1AAC62C2-7808-3941-8DCB-47FFDF1EABF3}"/>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17948" y="7457242"/>
            <a:ext cx="2254250" cy="2431415"/>
          </a:xfrm>
          <a:prstGeom prst="rect">
            <a:avLst/>
          </a:prstGeom>
        </p:spPr>
      </p:pic>
    </p:spTree>
    <p:extLst>
      <p:ext uri="{BB962C8B-B14F-4D97-AF65-F5344CB8AC3E}">
        <p14:creationId xmlns:p14="http://schemas.microsoft.com/office/powerpoint/2010/main" val="2545906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a:extLst>
              <a:ext uri="{FF2B5EF4-FFF2-40B4-BE49-F238E27FC236}">
                <a16:creationId xmlns:a16="http://schemas.microsoft.com/office/drawing/2014/main" id="{FB1C7346-1492-3545-8F22-CD62BCD7C4EC}"/>
              </a:ext>
            </a:extLst>
          </p:cNvPr>
          <p:cNvSpPr>
            <a:spLocks noChangeArrowheads="1"/>
          </p:cNvSpPr>
          <p:nvPr/>
        </p:nvSpPr>
        <p:spPr bwMode="auto">
          <a:xfrm>
            <a:off x="939727" y="0"/>
            <a:ext cx="5125121" cy="641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25392" rIns="91440" bIns="0" numCol="1" anchor="ctr" anchorCtr="0" compatLnSpc="1">
            <a:prstTxWarp prst="textNoShape">
              <a:avLst/>
            </a:prstTxWarp>
            <a:spAutoFit/>
          </a:bodyPr>
          <a:lstStyle/>
          <a:p>
            <a:pPr defTabSz="914400" eaLnBrk="0" fontAlgn="base" hangingPunct="0">
              <a:spcBef>
                <a:spcPct val="0"/>
              </a:spcBef>
              <a:spcAft>
                <a:spcPct val="0"/>
              </a:spcAft>
            </a:pPr>
            <a:r>
              <a:rPr lang="fr-CH" altLang="fr-FR" sz="2000" dirty="0">
                <a:solidFill>
                  <a:srgbClr val="759D49"/>
                </a:solidFill>
                <a:latin typeface="CRACKERS BRUSHER" panose="02000500000000000000" pitchFamily="2" charset="0"/>
                <a:ea typeface="Yu Gothic Light" panose="020B0300000000000000" pitchFamily="34" charset="-128"/>
                <a:cs typeface="Times New Roman" panose="02020603050405020304" pitchFamily="18" charset="0"/>
              </a:rPr>
              <a:t>La tempête apaisée– Histoire racontée </a:t>
            </a:r>
            <a:r>
              <a:rPr lang="fr-CH" altLang="fr-FR" sz="2000">
                <a:solidFill>
                  <a:srgbClr val="759D49"/>
                </a:solidFill>
                <a:latin typeface="CRACKERS BRUSHER" panose="02000500000000000000" pitchFamily="2" charset="0"/>
                <a:ea typeface="Yu Gothic Light" panose="020B0300000000000000" pitchFamily="34" charset="-128"/>
                <a:cs typeface="Times New Roman" panose="02020603050405020304" pitchFamily="18" charset="0"/>
              </a:rPr>
              <a:t>d’après Marc 4</a:t>
            </a:r>
            <a:endParaRPr lang="fr-CH" altLang="fr-FR" sz="2000" dirty="0">
              <a:solidFill>
                <a:srgbClr val="759D49"/>
              </a:solidFill>
              <a:latin typeface="CRACKERS BRUSHER" panose="02000500000000000000" pitchFamily="2" charset="0"/>
              <a:ea typeface="Yu Gothic Light" panose="020B0300000000000000" pitchFamily="34" charset="-128"/>
              <a:cs typeface="Times New Roman" panose="02020603050405020304" pitchFamily="18" charset="0"/>
            </a:endParaRPr>
          </a:p>
          <a:p>
            <a:pPr defTabSz="914400" eaLnBrk="0" fontAlgn="base" hangingPunct="0">
              <a:spcBef>
                <a:spcPct val="0"/>
              </a:spcBef>
              <a:spcAft>
                <a:spcPct val="0"/>
              </a:spcAft>
            </a:pPr>
            <a:endParaRPr kumimoji="0" lang="fr-CH" altLang="fr-FR" sz="2000" b="0" i="0" u="none" strike="noStrike" cap="none" normalizeH="0" baseline="0" dirty="0">
              <a:ln>
                <a:noFill/>
              </a:ln>
              <a:solidFill>
                <a:srgbClr val="759D49"/>
              </a:solidFill>
              <a:effectLst/>
              <a:latin typeface="CRACKERS BRUSHER" panose="02000500000000000000" pitchFamily="2" charset="0"/>
            </a:endParaRPr>
          </a:p>
        </p:txBody>
      </p:sp>
      <p:sp>
        <p:nvSpPr>
          <p:cNvPr id="17" name="Rectangle 16">
            <a:extLst>
              <a:ext uri="{FF2B5EF4-FFF2-40B4-BE49-F238E27FC236}">
                <a16:creationId xmlns:a16="http://schemas.microsoft.com/office/drawing/2014/main" id="{A6783CB0-DBB7-FF40-837D-70BBF8640E95}"/>
              </a:ext>
            </a:extLst>
          </p:cNvPr>
          <p:cNvSpPr/>
          <p:nvPr/>
        </p:nvSpPr>
        <p:spPr>
          <a:xfrm>
            <a:off x="1" y="449450"/>
            <a:ext cx="6858000" cy="9941183"/>
          </a:xfrm>
          <a:prstGeom prst="rect">
            <a:avLst/>
          </a:prstGeom>
        </p:spPr>
        <p:txBody>
          <a:bodyPr wrap="square">
            <a:spAutoFit/>
          </a:bodyPr>
          <a:lstStyle/>
          <a:p>
            <a:pPr algn="just"/>
            <a:r>
              <a:rPr lang="fr-CH" sz="1600" dirty="0">
                <a:latin typeface="Century Gothic" panose="020B0502020202020204" pitchFamily="34" charset="0"/>
              </a:rPr>
              <a:t>L’histoire que je vais vous raconter se trouve dans la Bible. Cela se passe au bord du lac de Galilée. Beaucoup de gens sont venus écouter Jésus parler de la vie, de l’amour. On dit que c’est quelqu’un qui est tout à fait spécial et qu’il est inspiré par Dieu. Il accueille tout le monde, guérit des malades, parcours la région avec ses amis. </a:t>
            </a:r>
          </a:p>
          <a:p>
            <a:pPr marL="2768600" algn="just"/>
            <a:r>
              <a:rPr lang="fr-CH" sz="1600" dirty="0">
                <a:latin typeface="Century Gothic" panose="020B0502020202020204" pitchFamily="34" charset="0"/>
              </a:rPr>
              <a:t>Ce jour-là, Jésus a une longue journée, il décide de s’arrêter car il veut rencontrer des gens de l’autre côté du lac. Et ses disciples trouvent une barque, dans laquelle ils montent avec Jésus. </a:t>
            </a:r>
          </a:p>
          <a:p>
            <a:pPr marL="2768600" algn="just"/>
            <a:r>
              <a:rPr lang="fr-CH" sz="1600" dirty="0">
                <a:latin typeface="Century Gothic" panose="020B0502020202020204" pitchFamily="34" charset="0"/>
              </a:rPr>
              <a:t>Le bateau s’éloigne doucement sur l’eau calme.</a:t>
            </a:r>
          </a:p>
          <a:p>
            <a:pPr marL="2768600" algn="just"/>
            <a:endParaRPr lang="fr-CH" sz="1600" dirty="0">
              <a:latin typeface="Century Gothic" panose="020B0502020202020204" pitchFamily="34" charset="0"/>
            </a:endParaRPr>
          </a:p>
          <a:p>
            <a:pPr marL="2768600" algn="just"/>
            <a:endParaRPr lang="fr-CH" sz="1600" dirty="0">
              <a:latin typeface="Century Gothic" panose="020B0502020202020204" pitchFamily="34" charset="0"/>
            </a:endParaRPr>
          </a:p>
          <a:p>
            <a:pPr marL="2768600" algn="just"/>
            <a:endParaRPr lang="fr-CH" sz="1600" dirty="0">
              <a:latin typeface="Century Gothic" panose="020B0502020202020204" pitchFamily="34" charset="0"/>
            </a:endParaRPr>
          </a:p>
          <a:p>
            <a:pPr marL="2768600" algn="just"/>
            <a:endParaRPr lang="fr-CH" sz="1600" dirty="0">
              <a:latin typeface="Century Gothic" panose="020B0502020202020204" pitchFamily="34" charset="0"/>
            </a:endParaRPr>
          </a:p>
          <a:p>
            <a:pPr marL="2768600" algn="just"/>
            <a:endParaRPr lang="fr-CH" sz="1600" dirty="0">
              <a:latin typeface="Century Gothic" panose="020B0502020202020204" pitchFamily="34" charset="0"/>
            </a:endParaRPr>
          </a:p>
          <a:p>
            <a:pPr marL="2768600" algn="just"/>
            <a:endParaRPr lang="fr-CH" sz="1600" dirty="0">
              <a:latin typeface="Century Gothic" panose="020B0502020202020204" pitchFamily="34" charset="0"/>
            </a:endParaRPr>
          </a:p>
          <a:p>
            <a:pPr marL="2768600" algn="just"/>
            <a:endParaRPr lang="fr-CH" sz="1600" dirty="0">
              <a:latin typeface="Century Gothic" panose="020B0502020202020204" pitchFamily="34" charset="0"/>
            </a:endParaRPr>
          </a:p>
          <a:p>
            <a:pPr marL="2768600" algn="just"/>
            <a:endParaRPr lang="fr-CH" sz="1600" dirty="0">
              <a:latin typeface="Century Gothic" panose="020B0502020202020204" pitchFamily="34" charset="0"/>
            </a:endParaRPr>
          </a:p>
          <a:p>
            <a:pPr marL="44450" algn="just"/>
            <a:r>
              <a:rPr lang="fr-CH" sz="1600" dirty="0">
                <a:latin typeface="Century Gothic" panose="020B0502020202020204" pitchFamily="34" charset="0"/>
              </a:rPr>
              <a:t>Jésus est fatigué, il s’endort sur une couverture placée au fond de la barque. Il est bercé par les petits mouvements tout doux de l’eau. Mais voilà que le vent se lève, de gros nuages remplissent le ciel et le vent souffle de plus en plus fort. Les vagues deviennent de plus en plus impressionnantes. Et c’est la panique à bord. Les disciples ont très peur ! </a:t>
            </a:r>
          </a:p>
          <a:p>
            <a:pPr marL="44450" algn="just"/>
            <a:endParaRPr lang="fr-CH" sz="1600" dirty="0">
              <a:latin typeface="Century Gothic" panose="020B0502020202020204" pitchFamily="34" charset="0"/>
            </a:endParaRPr>
          </a:p>
          <a:p>
            <a:pPr marL="44450" algn="just"/>
            <a:r>
              <a:rPr lang="fr-CH" sz="1600" dirty="0">
                <a:latin typeface="Century Gothic" panose="020B0502020202020204" pitchFamily="34" charset="0"/>
              </a:rPr>
              <a:t>Ils se tournent vers Jésus pour demander de l’aide : stupeur, Jésus dort ! Il ne voit pas que ses amis sont en danger ? Ils crient pour le réveiller. </a:t>
            </a:r>
          </a:p>
          <a:p>
            <a:pPr marL="44450" algn="just"/>
            <a:r>
              <a:rPr lang="fr-CH" sz="1600" dirty="0">
                <a:latin typeface="Century Gothic" panose="020B0502020202020204" pitchFamily="34" charset="0"/>
              </a:rPr>
              <a:t>Jésus ouvre les yeux, les regarde et leur demande : « Pourquoi avez-vous peur ?! Pourquoi n’avez-vous pas confiance ? »</a:t>
            </a:r>
          </a:p>
          <a:p>
            <a:pPr marL="44450" algn="just"/>
            <a:r>
              <a:rPr lang="fr-CH" sz="1600" dirty="0">
                <a:latin typeface="Century Gothic" panose="020B0502020202020204" pitchFamily="34" charset="0"/>
              </a:rPr>
              <a:t>Il se lève, se tourne vers la mer et dit à la mer et au vent « Tais-toi ». Le calme revient. </a:t>
            </a:r>
          </a:p>
          <a:p>
            <a:pPr algn="just"/>
            <a:r>
              <a:rPr lang="fr-CH" sz="1600" dirty="0">
                <a:latin typeface="Century Gothic" panose="020B0502020202020204" pitchFamily="34" charset="0"/>
              </a:rPr>
              <a:t>Les disciples n’en croient pas leurs yeux. Jésus commande à la mer et au vent ! Mais qui est-il donc vraiment ?</a:t>
            </a:r>
          </a:p>
          <a:p>
            <a:pPr algn="just"/>
            <a:endParaRPr lang="fr-CH" sz="1600" dirty="0">
              <a:latin typeface="Century Gothic" panose="020B0502020202020204" pitchFamily="34" charset="0"/>
            </a:endParaRPr>
          </a:p>
          <a:p>
            <a:pPr algn="just"/>
            <a:endParaRPr lang="fr-CH" sz="1600" dirty="0">
              <a:latin typeface="Century Gothic" panose="020B0502020202020204" pitchFamily="34" charset="0"/>
            </a:endParaRPr>
          </a:p>
        </p:txBody>
      </p:sp>
      <p:pic>
        <p:nvPicPr>
          <p:cNvPr id="16" name="Image" title="Appel premiers disciples Mt 4, 12-23">
            <a:extLst>
              <a:ext uri="{FF2B5EF4-FFF2-40B4-BE49-F238E27FC236}">
                <a16:creationId xmlns:a16="http://schemas.microsoft.com/office/drawing/2014/main" id="{F1101092-203C-E840-B73B-7A998B456214}"/>
              </a:ext>
            </a:extLst>
          </p:cNvPr>
          <p:cNvPicPr/>
          <p:nvPr/>
        </p:nvPicPr>
        <p:blipFill>
          <a:blip r:embed="rId2">
            <a:extLst>
              <a:ext uri="{28A0092B-C50C-407E-A947-70E740481C1C}">
                <a14:useLocalDpi xmlns:a14="http://schemas.microsoft.com/office/drawing/2010/main" val="0"/>
              </a:ext>
            </a:extLst>
          </a:blip>
          <a:stretch>
            <a:fillRect/>
          </a:stretch>
        </p:blipFill>
        <p:spPr>
          <a:xfrm>
            <a:off x="134927" y="1946259"/>
            <a:ext cx="2468788" cy="3586636"/>
          </a:xfrm>
          <a:prstGeom prst="rect">
            <a:avLst/>
          </a:prstGeom>
        </p:spPr>
      </p:pic>
    </p:spTree>
    <p:extLst>
      <p:ext uri="{BB962C8B-B14F-4D97-AF65-F5344CB8AC3E}">
        <p14:creationId xmlns:p14="http://schemas.microsoft.com/office/powerpoint/2010/main" val="3872067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1D12B3F6-423C-FE43-84A8-8E7447FBF68E}"/>
              </a:ext>
            </a:extLst>
          </p:cNvPr>
          <p:cNvPicPr/>
          <p:nvPr/>
        </p:nvPicPr>
        <p:blipFill rotWithShape="1">
          <a:blip r:embed="rId2" cstate="print">
            <a:extLst>
              <a:ext uri="{28A0092B-C50C-407E-A947-70E740481C1C}">
                <a14:useLocalDpi xmlns:a14="http://schemas.microsoft.com/office/drawing/2010/main" val="0"/>
              </a:ext>
            </a:extLst>
          </a:blip>
          <a:srcRect t="5076" b="30760"/>
          <a:stretch/>
        </p:blipFill>
        <p:spPr bwMode="auto">
          <a:xfrm>
            <a:off x="340963" y="4726983"/>
            <a:ext cx="6292312" cy="5179017"/>
          </a:xfrm>
          <a:prstGeom prst="rect">
            <a:avLst/>
          </a:prstGeom>
          <a:ln>
            <a:noFill/>
          </a:ln>
          <a:extLst>
            <a:ext uri="{53640926-AAD7-44D8-BBD7-CCE9431645EC}">
              <a14:shadowObscured xmlns:a14="http://schemas.microsoft.com/office/drawing/2010/main"/>
            </a:ext>
          </a:extLst>
        </p:spPr>
      </p:pic>
      <p:pic>
        <p:nvPicPr>
          <p:cNvPr id="15" name="Image 14" descr="La tempête apaisée">
            <a:extLst>
              <a:ext uri="{FF2B5EF4-FFF2-40B4-BE49-F238E27FC236}">
                <a16:creationId xmlns:a16="http://schemas.microsoft.com/office/drawing/2014/main" id="{C08EA56D-0F87-FC44-9E16-2D55283C138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2363" y="316908"/>
            <a:ext cx="6633274" cy="4597023"/>
          </a:xfrm>
          <a:prstGeom prst="rect">
            <a:avLst/>
          </a:prstGeom>
          <a:noFill/>
          <a:ln>
            <a:noFill/>
          </a:ln>
        </p:spPr>
      </p:pic>
    </p:spTree>
    <p:extLst>
      <p:ext uri="{BB962C8B-B14F-4D97-AF65-F5344CB8AC3E}">
        <p14:creationId xmlns:p14="http://schemas.microsoft.com/office/powerpoint/2010/main" val="2155162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DE699FB4-6ABB-4E4C-9718-448D92A1193F}"/>
              </a:ext>
            </a:extLst>
          </p:cNvPr>
          <p:cNvPicPr/>
          <p:nvPr/>
        </p:nvPicPr>
        <p:blipFill>
          <a:blip r:embed="rId2" cstate="email">
            <a:extLst>
              <a:ext uri="{28A0092B-C50C-407E-A947-70E740481C1C}">
                <a14:useLocalDpi xmlns:a14="http://schemas.microsoft.com/office/drawing/2010/main"/>
              </a:ext>
            </a:extLst>
          </a:blip>
          <a:stretch>
            <a:fillRect/>
          </a:stretch>
        </p:blipFill>
        <p:spPr>
          <a:xfrm>
            <a:off x="5227961" y="70447"/>
            <a:ext cx="1486870" cy="1533107"/>
          </a:xfrm>
          <a:prstGeom prst="rect">
            <a:avLst/>
          </a:prstGeom>
        </p:spPr>
      </p:pic>
      <p:sp>
        <p:nvSpPr>
          <p:cNvPr id="5" name="Rectangle 5">
            <a:extLst>
              <a:ext uri="{FF2B5EF4-FFF2-40B4-BE49-F238E27FC236}">
                <a16:creationId xmlns:a16="http://schemas.microsoft.com/office/drawing/2014/main" id="{C7C89ACB-79A9-AC4E-BC4D-CB6549A15B88}"/>
              </a:ext>
            </a:extLst>
          </p:cNvPr>
          <p:cNvSpPr>
            <a:spLocks noChangeArrowheads="1"/>
          </p:cNvSpPr>
          <p:nvPr/>
        </p:nvSpPr>
        <p:spPr bwMode="auto">
          <a:xfrm>
            <a:off x="143169" y="222674"/>
            <a:ext cx="184731" cy="518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25392" rIns="91440" bIns="0" numCol="1" anchor="ctr" anchorCtr="0" compatLnSpc="1">
            <a:prstTxWarp prst="textNoShape">
              <a:avLst/>
            </a:prstTxWarp>
            <a:spAutoFit/>
          </a:bodyPr>
          <a:lstStyle/>
          <a:p>
            <a:endParaRPr lang="fr-FR" sz="3200">
              <a:solidFill>
                <a:srgbClr val="16BEEB"/>
              </a:solidFill>
              <a:latin typeface="CRACKERS BRUSHER" panose="02000500000000000000" pitchFamily="2" charset="0"/>
            </a:endParaRPr>
          </a:p>
        </p:txBody>
      </p:sp>
      <p:sp>
        <p:nvSpPr>
          <p:cNvPr id="6" name="Rectangle 6">
            <a:extLst>
              <a:ext uri="{FF2B5EF4-FFF2-40B4-BE49-F238E27FC236}">
                <a16:creationId xmlns:a16="http://schemas.microsoft.com/office/drawing/2014/main" id="{BEC25DAF-EA9F-7C4A-BDA9-71D6F03E1919}"/>
              </a:ext>
            </a:extLst>
          </p:cNvPr>
          <p:cNvSpPr>
            <a:spLocks noChangeArrowheads="1"/>
          </p:cNvSpPr>
          <p:nvPr/>
        </p:nvSpPr>
        <p:spPr bwMode="auto">
          <a:xfrm>
            <a:off x="0" y="19570"/>
            <a:ext cx="2646878"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3200" b="0" i="0" u="none" strike="noStrike" cap="none" normalizeH="0" baseline="0" dirty="0">
                <a:ln>
                  <a:noFill/>
                </a:ln>
                <a:solidFill>
                  <a:srgbClr val="4263B0"/>
                </a:solidFill>
                <a:effectLst/>
                <a:latin typeface="CRACKERS BRUSHER" panose="02000500000000000000" pitchFamily="2" charset="0"/>
                <a:ea typeface="Yu Gothic Light" panose="020B0300000000000000" pitchFamily="34" charset="-128"/>
                <a:cs typeface="Times New Roman" panose="02020603050405020304" pitchFamily="18" charset="0"/>
              </a:rPr>
              <a:t>Pour les adultes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3200" b="0" i="0" u="none" strike="noStrike" cap="none" normalizeH="0" baseline="0" dirty="0">
              <a:ln>
                <a:noFill/>
              </a:ln>
              <a:solidFill>
                <a:srgbClr val="4263B0"/>
              </a:solidFill>
              <a:effectLst/>
              <a:latin typeface="CRACKERS BRUSHER" panose="02000500000000000000" pitchFamily="2" charset="0"/>
            </a:endParaRPr>
          </a:p>
        </p:txBody>
      </p:sp>
      <p:sp>
        <p:nvSpPr>
          <p:cNvPr id="14" name="Rectangle 13">
            <a:extLst>
              <a:ext uri="{FF2B5EF4-FFF2-40B4-BE49-F238E27FC236}">
                <a16:creationId xmlns:a16="http://schemas.microsoft.com/office/drawing/2014/main" id="{0557230A-5EE9-394B-B2CE-B4F8A5335A7F}"/>
              </a:ext>
            </a:extLst>
          </p:cNvPr>
          <p:cNvSpPr/>
          <p:nvPr/>
        </p:nvSpPr>
        <p:spPr>
          <a:xfrm>
            <a:off x="17436" y="481715"/>
            <a:ext cx="6840564" cy="9571851"/>
          </a:xfrm>
          <a:prstGeom prst="rect">
            <a:avLst/>
          </a:prstGeom>
        </p:spPr>
        <p:txBody>
          <a:bodyPr wrap="square">
            <a:spAutoFit/>
          </a:bodyPr>
          <a:lstStyle/>
          <a:p>
            <a:pPr algn="just"/>
            <a:r>
              <a:rPr lang="fr-CH" sz="1400" dirty="0">
                <a:latin typeface="Century Gothic" panose="020B0502020202020204" pitchFamily="34" charset="0"/>
              </a:rPr>
              <a:t>La foi, la confiance, n’empêchent pas les turbulences ou </a:t>
            </a:r>
          </a:p>
          <a:p>
            <a:pPr algn="just"/>
            <a:r>
              <a:rPr lang="fr-CH" sz="1400" dirty="0">
                <a:latin typeface="Century Gothic" panose="020B0502020202020204" pitchFamily="34" charset="0"/>
              </a:rPr>
              <a:t>les malheurs… dans le récit de la tempête apaisée, </a:t>
            </a:r>
          </a:p>
          <a:p>
            <a:pPr algn="just"/>
            <a:r>
              <a:rPr lang="fr-CH" sz="1400" dirty="0">
                <a:latin typeface="Century Gothic" panose="020B0502020202020204" pitchFamily="34" charset="0"/>
              </a:rPr>
              <a:t>Jésus calme les flots et le vent. Qu’en est-il dans </a:t>
            </a:r>
          </a:p>
          <a:p>
            <a:pPr algn="just"/>
            <a:r>
              <a:rPr lang="fr-CH" sz="1400" dirty="0">
                <a:latin typeface="Century Gothic" panose="020B0502020202020204" pitchFamily="34" charset="0"/>
              </a:rPr>
              <a:t>nos vies ? Quand la catastrophe s’abat d’un coup </a:t>
            </a:r>
          </a:p>
          <a:p>
            <a:pPr algn="just"/>
            <a:r>
              <a:rPr lang="fr-CH" sz="1400" dirty="0">
                <a:latin typeface="Century Gothic" panose="020B0502020202020204" pitchFamily="34" charset="0"/>
              </a:rPr>
              <a:t>sur nous, quand la mauvaise nouvelle arrive, on est </a:t>
            </a:r>
          </a:p>
          <a:p>
            <a:pPr algn="just"/>
            <a:r>
              <a:rPr lang="fr-CH" sz="1400" dirty="0">
                <a:latin typeface="Century Gothic" panose="020B0502020202020204" pitchFamily="34" charset="0"/>
              </a:rPr>
              <a:t>aussi démunis que les disciples souvent. On se laisse submerger parfois. On dit qu’on est « sous l’eau » quand on ne maîtrise plus rien, quand on ne contrôle plus la situation. On crie parfois au secours vers le ciel, les psaumes sont remplis de ces appels à l’aide. Jésus lui-même, sur la croix, demandera « Seigneur pourquoi m’as-tu abandonné ? ». Le doute et la peur sont inscrits dans la nature humaine. Et elle nous touche tous : peur de perdre des êtres qui nous sont proches, peur de la mort, peur de perdre son emploi, peur de la maladie, etc… Les occasions ne manquent pas.</a:t>
            </a:r>
          </a:p>
          <a:p>
            <a:pPr algn="just"/>
            <a:r>
              <a:rPr lang="fr-CH" sz="1400" dirty="0">
                <a:latin typeface="Century Gothic" panose="020B0502020202020204" pitchFamily="34" charset="0"/>
              </a:rPr>
              <a:t> </a:t>
            </a:r>
            <a:br>
              <a:rPr lang="fr-CH" sz="1400" dirty="0">
                <a:latin typeface="Century Gothic" panose="020B0502020202020204" pitchFamily="34" charset="0"/>
              </a:rPr>
            </a:br>
            <a:r>
              <a:rPr lang="fr-CH" sz="1400" dirty="0">
                <a:latin typeface="Century Gothic" panose="020B0502020202020204" pitchFamily="34" charset="0"/>
              </a:rPr>
              <a:t>Faire confiance ce n’est pas rester passif à attendre. Quand on ne peut pas intervenir sur les éléments extérieurs, quand on ne peut pas changer ce qui se passe ou l’améliorer, il reste la possibilité de s’aider soi-même. Prendre un temps de respiration, se recentrer, prier mais aussi juste s’asseoir et remettre la situation dans les mains de Dieu. Se décharger de l’angoisse, reconnaître qu’on ne peut pas agir concrètement et admettre que c’est difficile. Admettre sa condition et accueillir les émotions sans s’y installer (autant que faire se peut…) est déjà une étape pour se sentir le plus calme possible. </a:t>
            </a:r>
          </a:p>
          <a:p>
            <a:pPr algn="just"/>
            <a:r>
              <a:rPr lang="fr-CH" sz="1400" dirty="0">
                <a:latin typeface="Century Gothic" panose="020B0502020202020204" pitchFamily="34" charset="0"/>
              </a:rPr>
              <a:t>« Ne crains rien, car je suis avec toi. Ne promène pas des regards inquiets, car je suis ton Dieu. Je te fortifie, je viens à ton secours, je te soutiens de ma droite triomphante » (Esaïe 41,10)</a:t>
            </a:r>
          </a:p>
          <a:p>
            <a:pPr algn="just"/>
            <a:r>
              <a:rPr lang="fr-CH" sz="1400" dirty="0">
                <a:latin typeface="Century Gothic" panose="020B0502020202020204" pitchFamily="34" charset="0"/>
              </a:rPr>
              <a:t> </a:t>
            </a:r>
          </a:p>
          <a:p>
            <a:pPr algn="just"/>
            <a:r>
              <a:rPr lang="fr-CH" sz="1400" dirty="0">
                <a:latin typeface="Century Gothic" panose="020B0502020202020204" pitchFamily="34" charset="0"/>
              </a:rPr>
              <a:t> </a:t>
            </a:r>
          </a:p>
          <a:p>
            <a:pPr algn="just"/>
            <a:r>
              <a:rPr lang="fr-CH" sz="1400" b="1" dirty="0">
                <a:latin typeface="Century Gothic" panose="020B0502020202020204" pitchFamily="34" charset="0"/>
              </a:rPr>
              <a:t>Psaume 12/13</a:t>
            </a:r>
            <a:endParaRPr lang="fr-CH" sz="1400" dirty="0">
              <a:latin typeface="Century Gothic" panose="020B0502020202020204" pitchFamily="34" charset="0"/>
            </a:endParaRPr>
          </a:p>
          <a:p>
            <a:r>
              <a:rPr lang="fr-CH" sz="1400" dirty="0">
                <a:latin typeface="Century Gothic" panose="020B0502020202020204" pitchFamily="34" charset="0"/>
              </a:rPr>
              <a:t> </a:t>
            </a:r>
          </a:p>
          <a:p>
            <a:r>
              <a:rPr lang="fr-CH" sz="1400" dirty="0">
                <a:latin typeface="Century Gothic" panose="020B0502020202020204" pitchFamily="34" charset="0"/>
              </a:rPr>
              <a:t>Combien de temps, Seigneur, vas-tu m’oublier,</a:t>
            </a:r>
            <a:br>
              <a:rPr lang="fr-CH" sz="1400" dirty="0">
                <a:latin typeface="Century Gothic" panose="020B0502020202020204" pitchFamily="34" charset="0"/>
              </a:rPr>
            </a:br>
            <a:r>
              <a:rPr lang="fr-CH" sz="1400" dirty="0">
                <a:latin typeface="Century Gothic" panose="020B0502020202020204" pitchFamily="34" charset="0"/>
              </a:rPr>
              <a:t>Combien de temps, me cacher ton visage ?</a:t>
            </a:r>
            <a:br>
              <a:rPr lang="fr-CH" sz="1400" dirty="0">
                <a:latin typeface="Century Gothic" panose="020B0502020202020204" pitchFamily="34" charset="0"/>
              </a:rPr>
            </a:br>
            <a:r>
              <a:rPr lang="fr-CH" sz="1400" dirty="0">
                <a:latin typeface="Century Gothic" panose="020B0502020202020204" pitchFamily="34" charset="0"/>
              </a:rPr>
              <a:t>Combien de temps aurai-je l’âme en peine</a:t>
            </a:r>
            <a:br>
              <a:rPr lang="fr-CH" sz="1400" dirty="0">
                <a:latin typeface="Century Gothic" panose="020B0502020202020204" pitchFamily="34" charset="0"/>
              </a:rPr>
            </a:br>
            <a:r>
              <a:rPr lang="fr-CH" sz="1400" dirty="0">
                <a:latin typeface="Century Gothic" panose="020B0502020202020204" pitchFamily="34" charset="0"/>
              </a:rPr>
              <a:t>Et le cœur attristé chaque jour ?</a:t>
            </a:r>
            <a:br>
              <a:rPr lang="fr-CH" sz="1400" dirty="0">
                <a:latin typeface="Century Gothic" panose="020B0502020202020204" pitchFamily="34" charset="0"/>
              </a:rPr>
            </a:br>
            <a:r>
              <a:rPr lang="fr-CH" sz="1400" dirty="0">
                <a:latin typeface="Century Gothic" panose="020B0502020202020204" pitchFamily="34" charset="0"/>
              </a:rPr>
              <a:t>Combien de temps mon ennemi sera-t-il le </a:t>
            </a:r>
          </a:p>
          <a:p>
            <a:r>
              <a:rPr lang="fr-CH" sz="1400" dirty="0">
                <a:latin typeface="Century Gothic" panose="020B0502020202020204" pitchFamily="34" charset="0"/>
              </a:rPr>
              <a:t>plus fort ?</a:t>
            </a:r>
            <a:br>
              <a:rPr lang="fr-CH" sz="1400" dirty="0">
                <a:latin typeface="Century Gothic" panose="020B0502020202020204" pitchFamily="34" charset="0"/>
              </a:rPr>
            </a:br>
            <a:r>
              <a:rPr lang="fr-CH" sz="1400" dirty="0">
                <a:latin typeface="Century Gothic" panose="020B0502020202020204" pitchFamily="34" charset="0"/>
              </a:rPr>
              <a:t>Regarde, réponds-moi, Seigneur mon Dieu !</a:t>
            </a:r>
            <a:br>
              <a:rPr lang="fr-CH" sz="1400" dirty="0">
                <a:latin typeface="Century Gothic" panose="020B0502020202020204" pitchFamily="34" charset="0"/>
              </a:rPr>
            </a:br>
            <a:r>
              <a:rPr lang="fr-CH" sz="1400" dirty="0">
                <a:latin typeface="Century Gothic" panose="020B0502020202020204" pitchFamily="34" charset="0"/>
              </a:rPr>
              <a:t>Donne la lumière à mes yeux, </a:t>
            </a:r>
            <a:r>
              <a:rPr lang="fr-CH" sz="1400" dirty="0" err="1">
                <a:latin typeface="Century Gothic" panose="020B0502020202020204" pitchFamily="34" charset="0"/>
              </a:rPr>
              <a:t>garde-moi</a:t>
            </a:r>
            <a:r>
              <a:rPr lang="fr-CH" sz="1400" dirty="0">
                <a:latin typeface="Century Gothic" panose="020B0502020202020204" pitchFamily="34" charset="0"/>
              </a:rPr>
              <a:t> </a:t>
            </a:r>
          </a:p>
          <a:p>
            <a:r>
              <a:rPr lang="fr-CH" sz="1400" dirty="0">
                <a:latin typeface="Century Gothic" panose="020B0502020202020204" pitchFamily="34" charset="0"/>
              </a:rPr>
              <a:t>du sommeil de la mort.</a:t>
            </a:r>
            <a:br>
              <a:rPr lang="fr-CH" sz="1400" dirty="0">
                <a:latin typeface="Century Gothic" panose="020B0502020202020204" pitchFamily="34" charset="0"/>
              </a:rPr>
            </a:br>
            <a:r>
              <a:rPr lang="fr-CH" sz="1400" dirty="0">
                <a:latin typeface="Century Gothic" panose="020B0502020202020204" pitchFamily="34" charset="0"/>
              </a:rPr>
              <a:t>Que l’adversaire ne crie pas : « Victoire ! »,</a:t>
            </a:r>
            <a:br>
              <a:rPr lang="fr-CH" sz="1400" dirty="0">
                <a:latin typeface="Century Gothic" panose="020B0502020202020204" pitchFamily="34" charset="0"/>
              </a:rPr>
            </a:br>
            <a:r>
              <a:rPr lang="fr-CH" sz="1400" dirty="0">
                <a:latin typeface="Century Gothic" panose="020B0502020202020204" pitchFamily="34" charset="0"/>
              </a:rPr>
              <a:t>Que l’ennemi n’ait pas la joie de ma défaite !</a:t>
            </a:r>
            <a:br>
              <a:rPr lang="fr-CH" sz="1400" dirty="0">
                <a:latin typeface="Century Gothic" panose="020B0502020202020204" pitchFamily="34" charset="0"/>
              </a:rPr>
            </a:br>
            <a:r>
              <a:rPr lang="fr-CH" sz="1400" dirty="0">
                <a:latin typeface="Century Gothic" panose="020B0502020202020204" pitchFamily="34" charset="0"/>
              </a:rPr>
              <a:t>Moi, je prends appui sur ton amour ;</a:t>
            </a:r>
            <a:br>
              <a:rPr lang="fr-CH" sz="1400" dirty="0">
                <a:latin typeface="Century Gothic" panose="020B0502020202020204" pitchFamily="34" charset="0"/>
              </a:rPr>
            </a:br>
            <a:r>
              <a:rPr lang="fr-CH" sz="1400" dirty="0">
                <a:latin typeface="Century Gothic" panose="020B0502020202020204" pitchFamily="34" charset="0"/>
              </a:rPr>
              <a:t>Que mon cœur ait la joie de ton Salut !</a:t>
            </a:r>
            <a:br>
              <a:rPr lang="fr-CH" sz="1400" dirty="0">
                <a:latin typeface="Century Gothic" panose="020B0502020202020204" pitchFamily="34" charset="0"/>
              </a:rPr>
            </a:br>
            <a:r>
              <a:rPr lang="fr-CH" sz="1400" dirty="0">
                <a:latin typeface="Century Gothic" panose="020B0502020202020204" pitchFamily="34" charset="0"/>
              </a:rPr>
              <a:t>Je chanterai le Seigneur pour le bien qu’il m’a fait.</a:t>
            </a:r>
          </a:p>
          <a:p>
            <a:pPr marL="2141538" algn="just">
              <a:spcAft>
                <a:spcPts val="0"/>
              </a:spcAft>
            </a:pPr>
            <a:endParaRPr lang="fr-CH" sz="1400" dirty="0">
              <a:effectLst/>
              <a:latin typeface="Century Gothic" panose="020B0502020202020204" pitchFamily="34" charset="0"/>
              <a:ea typeface="Calibri" panose="020F0502020204030204" pitchFamily="34" charset="0"/>
              <a:cs typeface="Times New Roman" panose="02020603050405020304" pitchFamily="18" charset="0"/>
            </a:endParaRPr>
          </a:p>
        </p:txBody>
      </p:sp>
      <p:pic>
        <p:nvPicPr>
          <p:cNvPr id="7" name="Image 6">
            <a:extLst>
              <a:ext uri="{FF2B5EF4-FFF2-40B4-BE49-F238E27FC236}">
                <a16:creationId xmlns:a16="http://schemas.microsoft.com/office/drawing/2014/main" id="{61579967-699D-1646-A062-4B41D045E80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217477" y="6225879"/>
            <a:ext cx="2640523" cy="3198406"/>
          </a:xfrm>
          <a:prstGeom prst="rect">
            <a:avLst/>
          </a:prstGeom>
          <a:noFill/>
          <a:ln>
            <a:noFill/>
          </a:ln>
        </p:spPr>
      </p:pic>
    </p:spTree>
    <p:extLst>
      <p:ext uri="{BB962C8B-B14F-4D97-AF65-F5344CB8AC3E}">
        <p14:creationId xmlns:p14="http://schemas.microsoft.com/office/powerpoint/2010/main" val="1471918292"/>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2058</TotalTime>
  <Words>902</Words>
  <Application>Microsoft Macintosh PowerPoint</Application>
  <PresentationFormat>Format A4 (210 x 297 mm)</PresentationFormat>
  <Paragraphs>51</Paragraphs>
  <Slides>4</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4</vt:i4>
      </vt:variant>
    </vt:vector>
  </HeadingPairs>
  <TitlesOfParts>
    <vt:vector size="10" baseType="lpstr">
      <vt:lpstr>Arial</vt:lpstr>
      <vt:lpstr>Calibri</vt:lpstr>
      <vt:lpstr>Calibri Light</vt:lpstr>
      <vt:lpstr>Century Gothic</vt:lpstr>
      <vt:lpstr>CRACKERS BRUSHER</vt:lpstr>
      <vt:lpstr>Thème Office</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Microsoft Office User</dc:creator>
  <cp:lastModifiedBy>Laurence Bohnenblust</cp:lastModifiedBy>
  <cp:revision>35</cp:revision>
  <cp:lastPrinted>2019-10-01T09:43:49Z</cp:lastPrinted>
  <dcterms:created xsi:type="dcterms:W3CDTF">2019-06-08T15:39:59Z</dcterms:created>
  <dcterms:modified xsi:type="dcterms:W3CDTF">2023-06-30T15:13:38Z</dcterms:modified>
</cp:coreProperties>
</file>