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57"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9D49"/>
    <a:srgbClr val="4263B0"/>
    <a:srgbClr val="1009FF"/>
    <a:srgbClr val="F8E9DE"/>
    <a:srgbClr val="F8F8E9"/>
    <a:srgbClr val="16B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63"/>
  </p:normalViewPr>
  <p:slideViewPr>
    <p:cSldViewPr snapToGrid="0" snapToObjects="1">
      <p:cViewPr varScale="1">
        <p:scale>
          <a:sx n="88" d="100"/>
          <a:sy n="88" d="100"/>
        </p:scale>
        <p:origin x="34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404C589-8A77-FE42-88BA-D44955871881}" type="datetimeFigureOut">
              <a:rPr lang="fr-FR" smtClean="0"/>
              <a:t>30/06/2023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200866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404C589-8A77-FE42-88BA-D44955871881}" type="datetimeFigureOut">
              <a:rPr lang="fr-FR" smtClean="0"/>
              <a:t>30/06/2023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285120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404C589-8A77-FE42-88BA-D44955871881}" type="datetimeFigureOut">
              <a:rPr lang="fr-FR" smtClean="0"/>
              <a:t>30/06/2023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130504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404C589-8A77-FE42-88BA-D44955871881}" type="datetimeFigureOut">
              <a:rPr lang="fr-FR" smtClean="0"/>
              <a:t>30/06/2023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310538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404C589-8A77-FE42-88BA-D44955871881}" type="datetimeFigureOut">
              <a:rPr lang="fr-FR" smtClean="0"/>
              <a:t>30/06/2023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2145073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404C589-8A77-FE42-88BA-D44955871881}" type="datetimeFigureOut">
              <a:rPr lang="fr-FR" smtClean="0"/>
              <a:t>30/06/2023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174139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404C589-8A77-FE42-88BA-D44955871881}" type="datetimeFigureOut">
              <a:rPr lang="fr-FR" smtClean="0"/>
              <a:t>30/06/2023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41975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404C589-8A77-FE42-88BA-D44955871881}" type="datetimeFigureOut">
              <a:rPr lang="fr-FR" smtClean="0"/>
              <a:t>30/06/2023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148520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4C589-8A77-FE42-88BA-D44955871881}" type="datetimeFigureOut">
              <a:rPr lang="fr-FR" smtClean="0"/>
              <a:t>30/06/2023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313666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404C589-8A77-FE42-88BA-D44955871881}" type="datetimeFigureOut">
              <a:rPr lang="fr-FR" smtClean="0"/>
              <a:t>30/06/2023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173832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404C589-8A77-FE42-88BA-D44955871881}" type="datetimeFigureOut">
              <a:rPr lang="fr-FR" smtClean="0"/>
              <a:t>30/06/2023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1600748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404C589-8A77-FE42-88BA-D44955871881}" type="datetimeFigureOut">
              <a:rPr lang="fr-FR" smtClean="0"/>
              <a:t>30/06/2023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CD4DA56-8529-0B4C-9ED4-C1A18418FB24}" type="slidenum">
              <a:rPr lang="fr-FR" smtClean="0"/>
              <a:t>‹N°›</a:t>
            </a:fld>
            <a:endParaRPr lang="fr-FR"/>
          </a:p>
        </p:txBody>
      </p:sp>
    </p:spTree>
    <p:extLst>
      <p:ext uri="{BB962C8B-B14F-4D97-AF65-F5344CB8AC3E}">
        <p14:creationId xmlns:p14="http://schemas.microsoft.com/office/powerpoint/2010/main" val="3334240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87AADFA-13B9-1049-A61F-4040FC0DC852}"/>
              </a:ext>
            </a:extLst>
          </p:cNvPr>
          <p:cNvPicPr>
            <a:picLocks noChangeAspect="1"/>
          </p:cNvPicPr>
          <p:nvPr/>
        </p:nvPicPr>
        <p:blipFill>
          <a:blip r:embed="rId2">
            <a:alphaModFix amt="87000"/>
          </a:blip>
          <a:stretch>
            <a:fillRect/>
          </a:stretch>
        </p:blipFill>
        <p:spPr>
          <a:xfrm>
            <a:off x="0" y="0"/>
            <a:ext cx="6987097" cy="7284997"/>
          </a:xfrm>
          <a:prstGeom prst="rect">
            <a:avLst/>
          </a:prstGeom>
        </p:spPr>
      </p:pic>
      <p:sp>
        <p:nvSpPr>
          <p:cNvPr id="10" name="Rectangle 7">
            <a:extLst>
              <a:ext uri="{FF2B5EF4-FFF2-40B4-BE49-F238E27FC236}">
                <a16:creationId xmlns:a16="http://schemas.microsoft.com/office/drawing/2014/main" id="{FFAE6D54-6B09-1745-A5DC-B068D46FAE7A}"/>
              </a:ext>
            </a:extLst>
          </p:cNvPr>
          <p:cNvSpPr>
            <a:spLocks noChangeArrowheads="1"/>
          </p:cNvSpPr>
          <p:nvPr/>
        </p:nvSpPr>
        <p:spPr bwMode="auto">
          <a:xfrm>
            <a:off x="61954" y="642849"/>
            <a:ext cx="3631122" cy="125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4000" b="0" i="0" u="none" strike="noStrike" cap="none" normalizeH="0" baseline="0" dirty="0">
                <a:ln>
                  <a:noFill/>
                </a:ln>
                <a:solidFill>
                  <a:srgbClr val="1009FF"/>
                </a:solidFill>
                <a:effectLst/>
                <a:latin typeface="CRACKERS BRUSHER" panose="02000500000000000000" pitchFamily="2" charset="0"/>
                <a:ea typeface="Yu Gothic Light" panose="020B0300000000000000" pitchFamily="34" charset="-128"/>
                <a:cs typeface="Times New Roman" panose="02020603050405020304" pitchFamily="18" charset="0"/>
              </a:rPr>
              <a:t>Tiré de l’eau</a:t>
            </a:r>
            <a:r>
              <a:rPr lang="fr-CH" altLang="fr-FR" sz="4000" dirty="0">
                <a:solidFill>
                  <a:srgbClr val="1009FF"/>
                </a:solidFill>
                <a:latin typeface="CRACKERS BRUSHER" panose="02000500000000000000" pitchFamily="2" charset="0"/>
                <a:ea typeface="Yu Gothic Light" panose="020B0300000000000000" pitchFamily="34" charset="-128"/>
                <a:cs typeface="Times New Roman" panose="02020603050405020304" pitchFamily="18" charset="0"/>
              </a:rPr>
              <a:t> </a:t>
            </a:r>
          </a:p>
          <a:p>
            <a:pPr marL="0" marR="0" lvl="0" indent="0" defTabSz="914400" rtl="0" eaLnBrk="0" fontAlgn="base" latinLnBrk="0" hangingPunct="0">
              <a:lnSpc>
                <a:spcPct val="100000"/>
              </a:lnSpc>
              <a:spcBef>
                <a:spcPct val="0"/>
              </a:spcBef>
              <a:spcAft>
                <a:spcPct val="0"/>
              </a:spcAft>
              <a:buClrTx/>
              <a:buSzTx/>
              <a:buFontTx/>
              <a:buNone/>
              <a:tabLst/>
            </a:pPr>
            <a:r>
              <a:rPr kumimoji="0" lang="fr-CH" altLang="fr-FR" sz="4000" b="0" i="0" u="none" strike="noStrike" cap="none" normalizeH="0" baseline="0" dirty="0">
                <a:ln>
                  <a:noFill/>
                </a:ln>
                <a:solidFill>
                  <a:srgbClr val="1009FF"/>
                </a:solidFill>
                <a:effectLst/>
                <a:latin typeface="CRACKERS BRUSHER" panose="02000500000000000000" pitchFamily="2" charset="0"/>
                <a:ea typeface="Yu Gothic Light" panose="020B0300000000000000" pitchFamily="34" charset="-128"/>
                <a:cs typeface="Times New Roman" panose="02020603050405020304" pitchFamily="18" charset="0"/>
              </a:rPr>
              <a:t>L’enfan</a:t>
            </a:r>
            <a:r>
              <a:rPr lang="fr-CH" altLang="fr-FR" sz="4000" dirty="0">
                <a:solidFill>
                  <a:srgbClr val="1009FF"/>
                </a:solidFill>
                <a:latin typeface="CRACKERS BRUSHER" panose="02000500000000000000" pitchFamily="2" charset="0"/>
                <a:ea typeface="Yu Gothic Light" panose="020B0300000000000000" pitchFamily="34" charset="-128"/>
                <a:cs typeface="Times New Roman" panose="02020603050405020304" pitchFamily="18" charset="0"/>
              </a:rPr>
              <a:t>ce de Moïse</a:t>
            </a:r>
            <a:endParaRPr kumimoji="0" lang="fr-CH" altLang="fr-FR" sz="4000" b="0" i="0" u="none" strike="noStrike" cap="none" normalizeH="0" baseline="0" dirty="0">
              <a:ln>
                <a:noFill/>
              </a:ln>
              <a:solidFill>
                <a:srgbClr val="1009FF"/>
              </a:solidFill>
              <a:effectLst/>
              <a:latin typeface="CRACKERS BRUSHER" panose="02000500000000000000" pitchFamily="2" charset="0"/>
            </a:endParaRPr>
          </a:p>
        </p:txBody>
      </p:sp>
      <p:sp>
        <p:nvSpPr>
          <p:cNvPr id="11" name="Rectangle 8">
            <a:extLst>
              <a:ext uri="{FF2B5EF4-FFF2-40B4-BE49-F238E27FC236}">
                <a16:creationId xmlns:a16="http://schemas.microsoft.com/office/drawing/2014/main" id="{66CC7951-BA3B-604F-8C1A-0EBB6844FD74}"/>
              </a:ext>
            </a:extLst>
          </p:cNvPr>
          <p:cNvSpPr>
            <a:spLocks noChangeArrowheads="1"/>
          </p:cNvSpPr>
          <p:nvPr/>
        </p:nvSpPr>
        <p:spPr bwMode="auto">
          <a:xfrm>
            <a:off x="88318" y="1268908"/>
            <a:ext cx="6810460" cy="2795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fr-FR" altLang="fr-FR" sz="2000" b="1" i="0" u="none" strike="noStrike" cap="none" normalizeH="0" baseline="0" dirty="0">
              <a:ln>
                <a:noFill/>
              </a:ln>
              <a:solidFill>
                <a:srgbClr val="1009FF"/>
              </a:solidFill>
              <a:effectLst/>
              <a:latin typeface="Century Gothic" panose="020B0502020202020204" pitchFamily="34" charset="0"/>
              <a:ea typeface="Yu Gothic Light" panose="020B0300000000000000" pitchFamily="34" charset="-128"/>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altLang="fr-FR" sz="2000" b="1" i="0" u="none" strike="noStrike" cap="none" normalizeH="0" baseline="0" dirty="0">
              <a:ln>
                <a:noFill/>
              </a:ln>
              <a:solidFill>
                <a:srgbClr val="1009FF"/>
              </a:solidFill>
              <a:effectLst/>
              <a:latin typeface="Century Gothic" panose="020B0502020202020204" pitchFamily="34" charset="0"/>
              <a:ea typeface="Yu Gothic Light" panose="020B0300000000000000" pitchFamily="34" charset="-128"/>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1009FF"/>
                </a:solidFill>
                <a:effectLst/>
                <a:latin typeface="Century Gothic" panose="020B0502020202020204" pitchFamily="34" charset="0"/>
                <a:ea typeface="Yu Gothic Light" panose="020B0300000000000000" pitchFamily="34" charset="-128"/>
                <a:cs typeface="Times New Roman" panose="02020603050405020304" pitchFamily="18" charset="0"/>
              </a:rPr>
              <a:t>Elle lui donna le nom </a:t>
            </a:r>
          </a:p>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1009FF"/>
                </a:solidFill>
                <a:effectLst/>
                <a:latin typeface="Century Gothic" panose="020B0502020202020204" pitchFamily="34" charset="0"/>
                <a:ea typeface="Yu Gothic Light" panose="020B0300000000000000" pitchFamily="34" charset="-128"/>
                <a:cs typeface="Times New Roman" panose="02020603050405020304" pitchFamily="18" charset="0"/>
              </a:rPr>
              <a:t>de Moïse, ce qui signifie </a:t>
            </a:r>
          </a:p>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2000" b="1" i="1" u="none" strike="noStrike" cap="none" normalizeH="0" baseline="0" dirty="0">
                <a:ln>
                  <a:noFill/>
                </a:ln>
                <a:solidFill>
                  <a:srgbClr val="1009FF"/>
                </a:solidFill>
                <a:effectLst/>
                <a:latin typeface="Century Gothic" panose="020B0502020202020204" pitchFamily="34" charset="0"/>
                <a:ea typeface="Yu Gothic Light" panose="020B0300000000000000" pitchFamily="34" charset="-128"/>
                <a:cs typeface="Times New Roman" panose="02020603050405020304" pitchFamily="18" charset="0"/>
              </a:rPr>
              <a:t>"Tiré de l'eau</a:t>
            </a:r>
            <a:r>
              <a:rPr kumimoji="0" lang="fr-FR" altLang="fr-FR" sz="2000" b="1" i="0" u="none" strike="noStrike" cap="none" normalizeH="0" baseline="0" dirty="0">
                <a:ln>
                  <a:noFill/>
                </a:ln>
                <a:solidFill>
                  <a:srgbClr val="1009FF"/>
                </a:solidFill>
                <a:effectLst/>
                <a:latin typeface="Century Gothic" panose="020B0502020202020204" pitchFamily="34" charset="0"/>
                <a:ea typeface="Yu Gothic Light" panose="020B0300000000000000" pitchFamily="34" charset="-128"/>
                <a:cs typeface="Times New Roman" panose="02020603050405020304" pitchFamily="18" charset="0"/>
              </a:rPr>
              <a:t> "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altLang="fr-FR" sz="2000" b="1" i="0" u="none" strike="noStrike" cap="none" normalizeH="0" baseline="0" dirty="0">
              <a:ln>
                <a:noFill/>
              </a:ln>
              <a:solidFill>
                <a:srgbClr val="1009FF"/>
              </a:solidFill>
              <a:effectLst/>
              <a:latin typeface="Century Gothic" panose="020B0502020202020204" pitchFamily="34" charset="0"/>
              <a:ea typeface="Yu Gothic Light" panose="020B0300000000000000" pitchFamily="34" charset="-128"/>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1009FF"/>
                </a:solidFill>
                <a:effectLst/>
                <a:latin typeface="Century Gothic" panose="020B0502020202020204" pitchFamily="34" charset="0"/>
                <a:ea typeface="Yu Gothic Light" panose="020B0300000000000000" pitchFamily="34" charset="-128"/>
                <a:cs typeface="Times New Roman" panose="02020603050405020304" pitchFamily="18" charset="0"/>
              </a:rPr>
              <a:t>Exode 2, 10</a:t>
            </a:r>
          </a:p>
          <a:p>
            <a:pPr marL="0" marR="0" lvl="0" indent="0" algn="r" defTabSz="914400" rtl="0" eaLnBrk="0" fontAlgn="base" latinLnBrk="0" hangingPunct="0">
              <a:lnSpc>
                <a:spcPct val="100000"/>
              </a:lnSpc>
              <a:spcBef>
                <a:spcPct val="0"/>
              </a:spcBef>
              <a:spcAft>
                <a:spcPct val="0"/>
              </a:spcAft>
              <a:buClrTx/>
              <a:buSzTx/>
              <a:buFontTx/>
              <a:buNone/>
              <a:tabLst/>
            </a:pPr>
            <a:br>
              <a:rPr kumimoji="0" lang="fr-FR" altLang="fr-FR" sz="2000" b="1" i="0" u="none" strike="noStrike" cap="none" normalizeH="0" baseline="0" dirty="0">
                <a:ln>
                  <a:noFill/>
                </a:ln>
                <a:solidFill>
                  <a:srgbClr val="1009FF"/>
                </a:solidFill>
                <a:effectLst/>
                <a:latin typeface="Century Gothic" panose="020B0502020202020204" pitchFamily="34" charset="0"/>
              </a:rPr>
            </a:br>
            <a:endParaRPr kumimoji="0" lang="fr-FR" altLang="fr-FR" sz="2000" b="1" i="0" u="none" strike="noStrike" cap="none" normalizeH="0" baseline="0" dirty="0">
              <a:ln>
                <a:noFill/>
              </a:ln>
              <a:solidFill>
                <a:srgbClr val="1009FF"/>
              </a:solidFill>
              <a:effectLst/>
              <a:latin typeface="Century Gothic" panose="020B0502020202020204" pitchFamily="34" charset="0"/>
            </a:endParaRPr>
          </a:p>
        </p:txBody>
      </p:sp>
      <p:sp>
        <p:nvSpPr>
          <p:cNvPr id="16" name="Rectangle 15">
            <a:extLst>
              <a:ext uri="{FF2B5EF4-FFF2-40B4-BE49-F238E27FC236}">
                <a16:creationId xmlns:a16="http://schemas.microsoft.com/office/drawing/2014/main" id="{AB6C6DA3-2A99-F84C-A6E2-4BAC04FF26B4}"/>
              </a:ext>
            </a:extLst>
          </p:cNvPr>
          <p:cNvSpPr/>
          <p:nvPr/>
        </p:nvSpPr>
        <p:spPr>
          <a:xfrm>
            <a:off x="61992" y="4136413"/>
            <a:ext cx="6810460" cy="3416320"/>
          </a:xfrm>
          <a:prstGeom prst="rect">
            <a:avLst/>
          </a:prstGeom>
          <a:solidFill>
            <a:schemeClr val="bg1">
              <a:alpha val="87000"/>
            </a:schemeClr>
          </a:solidFill>
        </p:spPr>
        <p:txBody>
          <a:bodyPr wrap="square">
            <a:spAutoFit/>
          </a:bodyPr>
          <a:lstStyle/>
          <a:p>
            <a:pPr algn="r"/>
            <a:r>
              <a:rPr lang="fr-FR" dirty="0">
                <a:latin typeface="Century Gothic" panose="020B0502020202020204" pitchFamily="34" charset="0"/>
              </a:rPr>
              <a:t>O Dieu, Tu n’as pas d’autres mains </a:t>
            </a:r>
          </a:p>
          <a:p>
            <a:pPr algn="r"/>
            <a:r>
              <a:rPr lang="fr-FR" dirty="0">
                <a:latin typeface="Century Gothic" panose="020B0502020202020204" pitchFamily="34" charset="0"/>
              </a:rPr>
              <a:t>que nos mains pour faire du bien.  </a:t>
            </a:r>
          </a:p>
          <a:p>
            <a:pPr algn="r"/>
            <a:r>
              <a:rPr lang="fr-FR" dirty="0">
                <a:latin typeface="Century Gothic" panose="020B0502020202020204" pitchFamily="34" charset="0"/>
              </a:rPr>
              <a:t>Tu n’as pas d’autres yeux </a:t>
            </a:r>
          </a:p>
          <a:p>
            <a:pPr algn="r"/>
            <a:r>
              <a:rPr lang="fr-FR" dirty="0">
                <a:latin typeface="Century Gothic" panose="020B0502020202020204" pitchFamily="34" charset="0"/>
              </a:rPr>
              <a:t>que nos yeux pour regarder avec bienveillance.</a:t>
            </a:r>
          </a:p>
          <a:p>
            <a:pPr algn="r"/>
            <a:r>
              <a:rPr lang="fr-FR" dirty="0">
                <a:latin typeface="Century Gothic" panose="020B0502020202020204" pitchFamily="34" charset="0"/>
              </a:rPr>
              <a:t>Tu n’as pas d’autre bouche </a:t>
            </a:r>
          </a:p>
          <a:p>
            <a:pPr algn="r"/>
            <a:r>
              <a:rPr lang="fr-FR" dirty="0">
                <a:latin typeface="Century Gothic" panose="020B0502020202020204" pitchFamily="34" charset="0"/>
              </a:rPr>
              <a:t>que nos bouches pour dire des paroles d’amitié</a:t>
            </a:r>
          </a:p>
          <a:p>
            <a:pPr algn="r"/>
            <a:r>
              <a:rPr lang="fr-FR" dirty="0">
                <a:latin typeface="Century Gothic" panose="020B0502020202020204" pitchFamily="34" charset="0"/>
              </a:rPr>
              <a:t>Tu n’as pas d’autre coeur </a:t>
            </a:r>
          </a:p>
          <a:p>
            <a:pPr algn="r"/>
            <a:r>
              <a:rPr lang="fr-FR" dirty="0">
                <a:latin typeface="Century Gothic" panose="020B0502020202020204" pitchFamily="34" charset="0"/>
              </a:rPr>
              <a:t>que nos coeurs pour aimer avec tendresse.</a:t>
            </a:r>
          </a:p>
          <a:p>
            <a:pPr algn="r"/>
            <a:r>
              <a:rPr lang="fr-FR" dirty="0">
                <a:latin typeface="Century Gothic" panose="020B0502020202020204" pitchFamily="34" charset="0"/>
              </a:rPr>
              <a:t>Tu n’as pas d’autres oreilles </a:t>
            </a:r>
          </a:p>
          <a:p>
            <a:pPr algn="r"/>
            <a:r>
              <a:rPr lang="fr-FR" dirty="0">
                <a:latin typeface="Century Gothic" panose="020B0502020202020204" pitchFamily="34" charset="0"/>
              </a:rPr>
              <a:t>que nos oreilles pour écouter les autres.</a:t>
            </a:r>
          </a:p>
          <a:p>
            <a:pPr algn="r"/>
            <a:r>
              <a:rPr lang="fr-FR" dirty="0">
                <a:latin typeface="Century Gothic" panose="020B0502020202020204" pitchFamily="34" charset="0"/>
              </a:rPr>
              <a:t>Tu n’as pas d’autres personnes que nous pour faire goûter le Royaume de Dieu aujourd’hui. Amen</a:t>
            </a:r>
          </a:p>
        </p:txBody>
      </p:sp>
      <p:pic>
        <p:nvPicPr>
          <p:cNvPr id="20" name="Image 19">
            <a:extLst>
              <a:ext uri="{FF2B5EF4-FFF2-40B4-BE49-F238E27FC236}">
                <a16:creationId xmlns:a16="http://schemas.microsoft.com/office/drawing/2014/main" id="{5A0F564B-DA91-484F-91AD-356DC5C3723A}"/>
              </a:ext>
            </a:extLst>
          </p:cNvPr>
          <p:cNvPicPr/>
          <p:nvPr/>
        </p:nvPicPr>
        <p:blipFill>
          <a:blip r:embed="rId3">
            <a:extLst>
              <a:ext uri="{28A0092B-C50C-407E-A947-70E740481C1C}">
                <a14:useLocalDpi xmlns:a14="http://schemas.microsoft.com/office/drawing/2010/main" val="0"/>
              </a:ext>
            </a:extLst>
          </a:blip>
          <a:stretch>
            <a:fillRect/>
          </a:stretch>
        </p:blipFill>
        <p:spPr>
          <a:xfrm>
            <a:off x="482382" y="2291315"/>
            <a:ext cx="1968287" cy="2002425"/>
          </a:xfrm>
          <a:prstGeom prst="rect">
            <a:avLst/>
          </a:prstGeom>
        </p:spPr>
      </p:pic>
      <p:sp>
        <p:nvSpPr>
          <p:cNvPr id="27" name="Rectangle 7">
            <a:extLst>
              <a:ext uri="{FF2B5EF4-FFF2-40B4-BE49-F238E27FC236}">
                <a16:creationId xmlns:a16="http://schemas.microsoft.com/office/drawing/2014/main" id="{659E99B0-F624-6847-A72B-8DB5CCCB174E}"/>
              </a:ext>
            </a:extLst>
          </p:cNvPr>
          <p:cNvSpPr>
            <a:spLocks noChangeArrowheads="1"/>
          </p:cNvSpPr>
          <p:nvPr/>
        </p:nvSpPr>
        <p:spPr bwMode="auto">
          <a:xfrm>
            <a:off x="2394400" y="7808669"/>
            <a:ext cx="4142258" cy="113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CH" altLang="fr-FR" sz="2400" b="0" i="0" u="none" strike="noStrike" cap="none" normalizeH="0" baseline="0" dirty="0">
                <a:ln>
                  <a:noFill/>
                </a:ln>
                <a:solidFill>
                  <a:srgbClr val="16BEEB"/>
                </a:solidFill>
                <a:effectLst/>
                <a:latin typeface="CRACKERS BRUSHER" panose="02000500000000000000" pitchFamily="2" charset="0"/>
                <a:ea typeface="Yu Gothic Light" panose="020B0300000000000000" pitchFamily="34" charset="-128"/>
                <a:cs typeface="Times New Roman" panose="02020603050405020304" pitchFamily="18" charset="0"/>
              </a:rPr>
              <a:t>Prochaine rencontre</a:t>
            </a:r>
          </a:p>
          <a:p>
            <a:pPr marL="0" marR="0" lvl="0" indent="0" defTabSz="914400" rtl="0" eaLnBrk="0" fontAlgn="base" latinLnBrk="0" hangingPunct="0">
              <a:lnSpc>
                <a:spcPct val="100000"/>
              </a:lnSpc>
              <a:spcBef>
                <a:spcPct val="0"/>
              </a:spcBef>
              <a:spcAft>
                <a:spcPct val="0"/>
              </a:spcAft>
              <a:buClrTx/>
              <a:buSzTx/>
              <a:buFontTx/>
              <a:buNone/>
              <a:tabLst/>
            </a:pPr>
            <a:r>
              <a:rPr lang="fr-CH" altLang="fr-FR" sz="2400" dirty="0">
                <a:solidFill>
                  <a:srgbClr val="16BEEB"/>
                </a:solidFill>
                <a:latin typeface="CRACKERS BRUSHER" panose="02000500000000000000" pitchFamily="2" charset="0"/>
                <a:ea typeface="Yu Gothic Light" panose="020B0300000000000000" pitchFamily="34" charset="-128"/>
                <a:cs typeface="Times New Roman" panose="02020603050405020304" pitchFamily="18" charset="0"/>
              </a:rPr>
              <a:t>Etre à l’Abri</a:t>
            </a:r>
          </a:p>
          <a:p>
            <a:pPr marL="0" marR="0" lvl="0" indent="0" defTabSz="914400" rtl="0" eaLnBrk="0" fontAlgn="base" latinLnBrk="0" hangingPunct="0">
              <a:lnSpc>
                <a:spcPct val="100000"/>
              </a:lnSpc>
              <a:spcBef>
                <a:spcPct val="0"/>
              </a:spcBef>
              <a:spcAft>
                <a:spcPct val="0"/>
              </a:spcAft>
              <a:buClrTx/>
              <a:buSzTx/>
              <a:buFontTx/>
              <a:buNone/>
              <a:tabLst/>
            </a:pPr>
            <a:r>
              <a:rPr kumimoji="0" lang="fr-CH" altLang="fr-FR" sz="2400" b="0" i="0" u="none" strike="noStrike" cap="none" normalizeH="0" baseline="0" dirty="0">
                <a:ln>
                  <a:noFill/>
                </a:ln>
                <a:solidFill>
                  <a:srgbClr val="16BEEB"/>
                </a:solidFill>
                <a:effectLst/>
                <a:latin typeface="CRACKERS BRUSHER" panose="02000500000000000000" pitchFamily="2" charset="0"/>
                <a:ea typeface="Yu Gothic Light" panose="020B0300000000000000" pitchFamily="34" charset="-128"/>
                <a:cs typeface="Times New Roman" panose="02020603050405020304" pitchFamily="18" charset="0"/>
              </a:rPr>
              <a:t>Le ………………………..</a:t>
            </a:r>
            <a:endParaRPr kumimoji="0" lang="fr-CH" altLang="fr-FR" sz="2400" b="0" i="0" u="none" strike="noStrike" cap="none" normalizeH="0" baseline="0" dirty="0">
              <a:ln>
                <a:noFill/>
              </a:ln>
              <a:solidFill>
                <a:srgbClr val="16BEEB"/>
              </a:solidFill>
              <a:effectLst/>
              <a:latin typeface="CRACKERS BRUSHER" panose="02000500000000000000" pitchFamily="2" charset="0"/>
            </a:endParaRPr>
          </a:p>
        </p:txBody>
      </p:sp>
      <p:pic>
        <p:nvPicPr>
          <p:cNvPr id="3" name="Image 2">
            <a:extLst>
              <a:ext uri="{FF2B5EF4-FFF2-40B4-BE49-F238E27FC236}">
                <a16:creationId xmlns:a16="http://schemas.microsoft.com/office/drawing/2014/main" id="{D42BF519-D23A-9C47-9B00-71BB2940FBEC}"/>
              </a:ext>
            </a:extLst>
          </p:cNvPr>
          <p:cNvPicPr>
            <a:picLocks noChangeAspect="1"/>
          </p:cNvPicPr>
          <p:nvPr/>
        </p:nvPicPr>
        <p:blipFill>
          <a:blip r:embed="rId4"/>
          <a:stretch>
            <a:fillRect/>
          </a:stretch>
        </p:blipFill>
        <p:spPr>
          <a:xfrm>
            <a:off x="-90451" y="7416949"/>
            <a:ext cx="2585677" cy="2465350"/>
          </a:xfrm>
          <a:prstGeom prst="rect">
            <a:avLst/>
          </a:prstGeom>
        </p:spPr>
      </p:pic>
      <p:pic>
        <p:nvPicPr>
          <p:cNvPr id="14" name="Image 13">
            <a:extLst>
              <a:ext uri="{FF2B5EF4-FFF2-40B4-BE49-F238E27FC236}">
                <a16:creationId xmlns:a16="http://schemas.microsoft.com/office/drawing/2014/main" id="{69A7237F-8A5E-EF43-8A06-2E272C4F56CC}"/>
              </a:ext>
            </a:extLst>
          </p:cNvPr>
          <p:cNvPicPr>
            <a:picLocks noChangeAspect="1"/>
          </p:cNvPicPr>
          <p:nvPr/>
        </p:nvPicPr>
        <p:blipFill>
          <a:blip r:embed="rId5"/>
          <a:stretch>
            <a:fillRect/>
          </a:stretch>
        </p:blipFill>
        <p:spPr>
          <a:xfrm>
            <a:off x="3586906" y="-32820"/>
            <a:ext cx="3223554" cy="865874"/>
          </a:xfrm>
          <a:prstGeom prst="rect">
            <a:avLst/>
          </a:prstGeom>
        </p:spPr>
      </p:pic>
    </p:spTree>
    <p:extLst>
      <p:ext uri="{BB962C8B-B14F-4D97-AF65-F5344CB8AC3E}">
        <p14:creationId xmlns:p14="http://schemas.microsoft.com/office/powerpoint/2010/main" val="2545906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20A5D9-E6C7-8543-9678-A097B1F3956E}"/>
              </a:ext>
            </a:extLst>
          </p:cNvPr>
          <p:cNvSpPr/>
          <p:nvPr/>
        </p:nvSpPr>
        <p:spPr>
          <a:xfrm>
            <a:off x="-7758" y="351993"/>
            <a:ext cx="6860587" cy="2800767"/>
          </a:xfrm>
          <a:prstGeom prst="rect">
            <a:avLst/>
          </a:prstGeom>
        </p:spPr>
        <p:txBody>
          <a:bodyPr wrap="square">
            <a:spAutoFit/>
          </a:bodyPr>
          <a:lstStyle/>
          <a:p>
            <a:pPr algn="just"/>
            <a:r>
              <a:rPr lang="fr-FR" sz="1600" dirty="0">
                <a:latin typeface="Century Gothic" panose="020B0502020202020204" pitchFamily="34" charset="0"/>
              </a:rPr>
              <a:t>En Egypte, au pays des pyramide, et du Nil, il y a très très longtemps, il y avait un roi, appelé le pharaon, qui était cruel avec le peuple hébreu. Les Hébreux ne pouvaient pas faire ce qu’ils voulaient, ils devaient obéir au pharaon, ils devaient travailler toutes les journées sans avoir de congé. Ils étaient des esclaves. Le pharaon avait peur des hébreux, alors il ne voulait pas que des garçons hébreux puissent grandir. Aucun garçon hébreu ne devait vivre. C’est à cette époque-là qu’un homme hébreu se marie avec une femme. Ils ont une fille. Quelque temps plus tard, cette femme met au monde un garçon. C’est un beau bébé. Pour le protéger, elle le cache pendant trois mois. </a:t>
            </a:r>
          </a:p>
        </p:txBody>
      </p:sp>
      <p:pic>
        <p:nvPicPr>
          <p:cNvPr id="6" name="Image 5">
            <a:extLst>
              <a:ext uri="{FF2B5EF4-FFF2-40B4-BE49-F238E27FC236}">
                <a16:creationId xmlns:a16="http://schemas.microsoft.com/office/drawing/2014/main" id="{EBC3002B-E23A-DA44-AE32-1FC0422BDECF}"/>
              </a:ext>
            </a:extLst>
          </p:cNvPr>
          <p:cNvPicPr>
            <a:picLocks noChangeAspect="1"/>
          </p:cNvPicPr>
          <p:nvPr/>
        </p:nvPicPr>
        <p:blipFill>
          <a:blip r:embed="rId2"/>
          <a:stretch>
            <a:fillRect/>
          </a:stretch>
        </p:blipFill>
        <p:spPr>
          <a:xfrm>
            <a:off x="3115159" y="3206425"/>
            <a:ext cx="3745428" cy="2496952"/>
          </a:xfrm>
          <a:prstGeom prst="rect">
            <a:avLst/>
          </a:prstGeom>
        </p:spPr>
      </p:pic>
      <p:pic>
        <p:nvPicPr>
          <p:cNvPr id="8" name="Image 7">
            <a:extLst>
              <a:ext uri="{FF2B5EF4-FFF2-40B4-BE49-F238E27FC236}">
                <a16:creationId xmlns:a16="http://schemas.microsoft.com/office/drawing/2014/main" id="{C413BCBE-74B5-3D4A-B5D9-54B177D3E94B}"/>
              </a:ext>
            </a:extLst>
          </p:cNvPr>
          <p:cNvPicPr>
            <a:picLocks noChangeAspect="1"/>
          </p:cNvPicPr>
          <p:nvPr/>
        </p:nvPicPr>
        <p:blipFill>
          <a:blip r:embed="rId3"/>
          <a:stretch>
            <a:fillRect/>
          </a:stretch>
        </p:blipFill>
        <p:spPr>
          <a:xfrm>
            <a:off x="3112572" y="5202928"/>
            <a:ext cx="3745428" cy="2496952"/>
          </a:xfrm>
          <a:prstGeom prst="rect">
            <a:avLst/>
          </a:prstGeom>
        </p:spPr>
      </p:pic>
      <p:sp>
        <p:nvSpPr>
          <p:cNvPr id="2" name="Rectangle 1">
            <a:extLst>
              <a:ext uri="{FF2B5EF4-FFF2-40B4-BE49-F238E27FC236}">
                <a16:creationId xmlns:a16="http://schemas.microsoft.com/office/drawing/2014/main" id="{29CA1C77-3E82-784C-9FB1-9397B15B3F90}"/>
              </a:ext>
            </a:extLst>
          </p:cNvPr>
          <p:cNvSpPr/>
          <p:nvPr/>
        </p:nvSpPr>
        <p:spPr>
          <a:xfrm>
            <a:off x="0" y="3160916"/>
            <a:ext cx="3115159" cy="6986528"/>
          </a:xfrm>
          <a:prstGeom prst="rect">
            <a:avLst/>
          </a:prstGeom>
        </p:spPr>
        <p:txBody>
          <a:bodyPr wrap="square">
            <a:spAutoFit/>
          </a:bodyPr>
          <a:lstStyle/>
          <a:p>
            <a:pPr algn="just"/>
            <a:r>
              <a:rPr lang="fr-FR" sz="1600" dirty="0">
                <a:latin typeface="Century Gothic" panose="020B0502020202020204" pitchFamily="34" charset="0"/>
              </a:rPr>
              <a:t>Les soldats égyptiens ne le trouvent pas. Le bébé est trop grand pour la cachette. Alors la maman doit trouver une autre solution. Elle prépare un panier en roseaux enduit de goudron pour résister à l’eau et met son bébé dedans. Moïse est bien à l’abri dans son panier. </a:t>
            </a:r>
          </a:p>
          <a:p>
            <a:pPr algn="just"/>
            <a:endParaRPr lang="fr-FR" sz="1600" dirty="0">
              <a:latin typeface="Century Gothic" panose="020B0502020202020204" pitchFamily="34" charset="0"/>
            </a:endParaRPr>
          </a:p>
          <a:p>
            <a:pPr algn="just"/>
            <a:r>
              <a:rPr lang="fr-FR" sz="1600" dirty="0">
                <a:latin typeface="Century Gothic" panose="020B0502020202020204" pitchFamily="34" charset="0"/>
              </a:rPr>
              <a:t>Avec précaution, la maman cache le panier dans les roseaux du fleuve. Moïse flotte. L’eau le porte. L’eau le sauve. Myriam, la grande sœur de Moïse surveille à distance. Elle protège le bébé. Plus tard, la fille du roi d’Egypte descend vers le Nil pour se baigner. Elle est accompagnée d’autres femmes. </a:t>
            </a:r>
          </a:p>
          <a:p>
            <a:pPr algn="just"/>
            <a:r>
              <a:rPr lang="fr-FR" sz="1600" dirty="0">
                <a:latin typeface="Century Gothic" panose="020B0502020202020204" pitchFamily="34" charset="0"/>
              </a:rPr>
              <a:t>La princesse voit le panier sur le fleuve. Elle entend des petits bruits qui viennent du panier. </a:t>
            </a:r>
          </a:p>
          <a:p>
            <a:pPr algn="just"/>
            <a:endParaRPr lang="fr-FR" sz="1600" dirty="0">
              <a:latin typeface="Century Gothic" panose="020B0502020202020204" pitchFamily="34" charset="0"/>
            </a:endParaRPr>
          </a:p>
        </p:txBody>
      </p:sp>
      <p:pic>
        <p:nvPicPr>
          <p:cNvPr id="7" name="Image 6">
            <a:extLst>
              <a:ext uri="{FF2B5EF4-FFF2-40B4-BE49-F238E27FC236}">
                <a16:creationId xmlns:a16="http://schemas.microsoft.com/office/drawing/2014/main" id="{86004338-06C1-9245-9E62-032C881D8AA3}"/>
              </a:ext>
            </a:extLst>
          </p:cNvPr>
          <p:cNvPicPr>
            <a:picLocks noChangeAspect="1"/>
          </p:cNvPicPr>
          <p:nvPr/>
        </p:nvPicPr>
        <p:blipFill>
          <a:blip r:embed="rId4"/>
          <a:stretch>
            <a:fillRect/>
          </a:stretch>
        </p:blipFill>
        <p:spPr>
          <a:xfrm>
            <a:off x="3110354" y="7366767"/>
            <a:ext cx="3742475" cy="2494984"/>
          </a:xfrm>
          <a:prstGeom prst="rect">
            <a:avLst/>
          </a:prstGeom>
        </p:spPr>
      </p:pic>
      <p:sp>
        <p:nvSpPr>
          <p:cNvPr id="9" name="Rectangle 7">
            <a:extLst>
              <a:ext uri="{FF2B5EF4-FFF2-40B4-BE49-F238E27FC236}">
                <a16:creationId xmlns:a16="http://schemas.microsoft.com/office/drawing/2014/main" id="{FB1C7346-1492-3545-8F22-CD62BCD7C4EC}"/>
              </a:ext>
            </a:extLst>
          </p:cNvPr>
          <p:cNvSpPr>
            <a:spLocks noChangeArrowheads="1"/>
          </p:cNvSpPr>
          <p:nvPr/>
        </p:nvSpPr>
        <p:spPr bwMode="auto">
          <a:xfrm>
            <a:off x="712883" y="28751"/>
            <a:ext cx="5735866" cy="33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CH" altLang="fr-FR" sz="2000" b="0" i="0" u="none" strike="noStrike" cap="none" normalizeH="0" baseline="0" dirty="0">
                <a:ln>
                  <a:noFill/>
                </a:ln>
                <a:solidFill>
                  <a:srgbClr val="759D49"/>
                </a:solidFill>
                <a:effectLst/>
                <a:latin typeface="CRACKERS BRUSHER" panose="02000500000000000000" pitchFamily="2" charset="0"/>
                <a:ea typeface="Yu Gothic Light" panose="020B0300000000000000" pitchFamily="34" charset="-128"/>
                <a:cs typeface="Times New Roman" panose="02020603050405020304" pitchFamily="18" charset="0"/>
              </a:rPr>
              <a:t>L’enfan</a:t>
            </a:r>
            <a:r>
              <a:rPr lang="fr-CH" altLang="fr-FR" sz="2000" dirty="0">
                <a:solidFill>
                  <a:srgbClr val="759D49"/>
                </a:solidFill>
                <a:latin typeface="CRACKERS BRUSHER" panose="02000500000000000000" pitchFamily="2" charset="0"/>
                <a:ea typeface="Yu Gothic Light" panose="020B0300000000000000" pitchFamily="34" charset="-128"/>
                <a:cs typeface="Times New Roman" panose="02020603050405020304" pitchFamily="18" charset="0"/>
              </a:rPr>
              <a:t>ce de Moïse – Histoire racontée d’après Exode 2, 1-6</a:t>
            </a:r>
            <a:endParaRPr kumimoji="0" lang="fr-CH" altLang="fr-FR" sz="2000" b="0" i="0" u="none" strike="noStrike" cap="none" normalizeH="0" baseline="0" dirty="0">
              <a:ln>
                <a:noFill/>
              </a:ln>
              <a:solidFill>
                <a:srgbClr val="759D49"/>
              </a:solidFill>
              <a:effectLst/>
              <a:latin typeface="CRACKERS BRUSHER" panose="02000500000000000000" pitchFamily="2" charset="0"/>
            </a:endParaRPr>
          </a:p>
        </p:txBody>
      </p:sp>
    </p:spTree>
    <p:extLst>
      <p:ext uri="{BB962C8B-B14F-4D97-AF65-F5344CB8AC3E}">
        <p14:creationId xmlns:p14="http://schemas.microsoft.com/office/powerpoint/2010/main" val="3872067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D937A8-ED08-DC4A-92D8-77F90490793A}"/>
              </a:ext>
            </a:extLst>
          </p:cNvPr>
          <p:cNvSpPr/>
          <p:nvPr/>
        </p:nvSpPr>
        <p:spPr>
          <a:xfrm>
            <a:off x="3649852" y="0"/>
            <a:ext cx="3254642" cy="4524315"/>
          </a:xfrm>
          <a:prstGeom prst="rect">
            <a:avLst/>
          </a:prstGeom>
        </p:spPr>
        <p:txBody>
          <a:bodyPr wrap="square">
            <a:spAutoFit/>
          </a:bodyPr>
          <a:lstStyle/>
          <a:p>
            <a:pPr algn="just"/>
            <a:r>
              <a:rPr lang="fr-FR" sz="1600" dirty="0">
                <a:latin typeface="Century Gothic" panose="020B0502020202020204" pitchFamily="34" charset="0"/>
              </a:rPr>
              <a:t>Alors elle va voir. Elle ouvre le panier et découvre un petit garçon qui pleure. Elle est émue. Elle a pitié de ce petit garçon. C’est un Hébreu.</a:t>
            </a:r>
          </a:p>
          <a:p>
            <a:pPr algn="just"/>
            <a:endParaRPr lang="fr-FR" sz="1600" dirty="0">
              <a:latin typeface="Century Gothic" panose="020B0502020202020204" pitchFamily="34" charset="0"/>
            </a:endParaRPr>
          </a:p>
          <a:p>
            <a:pPr algn="just"/>
            <a:r>
              <a:rPr lang="fr-FR" sz="1600" dirty="0">
                <a:latin typeface="Century Gothic" panose="020B0502020202020204" pitchFamily="34" charset="0"/>
              </a:rPr>
              <a:t>Myriam sort courageusement de sa cachette. </a:t>
            </a:r>
          </a:p>
          <a:p>
            <a:pPr algn="just"/>
            <a:r>
              <a:rPr lang="fr-FR" sz="1600" dirty="0">
                <a:latin typeface="Century Gothic" panose="020B0502020202020204" pitchFamily="34" charset="0"/>
              </a:rPr>
              <a:t>« Dois-je trouver quelqu’un pour le nourrir ? » La princesse est d’accord.  Myriam court chercher sa propre mère. </a:t>
            </a:r>
          </a:p>
          <a:p>
            <a:pPr algn="just"/>
            <a:r>
              <a:rPr lang="fr-FR" sz="1600" dirty="0">
                <a:latin typeface="Century Gothic" panose="020B0502020202020204" pitchFamily="34" charset="0"/>
              </a:rPr>
              <a:t>« Prends soin du bébé pour moi, jusqu’à ce qu’il soit assez grand pour vivre au palais, je te paierai pour cela » dit la princesse à la maman de Moïse. </a:t>
            </a:r>
          </a:p>
        </p:txBody>
      </p:sp>
      <p:pic>
        <p:nvPicPr>
          <p:cNvPr id="6" name="Image 5">
            <a:extLst>
              <a:ext uri="{FF2B5EF4-FFF2-40B4-BE49-F238E27FC236}">
                <a16:creationId xmlns:a16="http://schemas.microsoft.com/office/drawing/2014/main" id="{653C104D-6F1B-B84E-BF2C-3F85CB137215}"/>
              </a:ext>
            </a:extLst>
          </p:cNvPr>
          <p:cNvPicPr>
            <a:picLocks noChangeAspect="1"/>
          </p:cNvPicPr>
          <p:nvPr/>
        </p:nvPicPr>
        <p:blipFill>
          <a:blip r:embed="rId2"/>
          <a:stretch>
            <a:fillRect/>
          </a:stretch>
        </p:blipFill>
        <p:spPr>
          <a:xfrm>
            <a:off x="0" y="-1"/>
            <a:ext cx="3578324" cy="2385549"/>
          </a:xfrm>
          <a:prstGeom prst="rect">
            <a:avLst/>
          </a:prstGeom>
        </p:spPr>
      </p:pic>
      <p:pic>
        <p:nvPicPr>
          <p:cNvPr id="8" name="Image 7">
            <a:extLst>
              <a:ext uri="{FF2B5EF4-FFF2-40B4-BE49-F238E27FC236}">
                <a16:creationId xmlns:a16="http://schemas.microsoft.com/office/drawing/2014/main" id="{2EC60600-52F5-D04A-B699-F1C0A1D9A8A0}"/>
              </a:ext>
            </a:extLst>
          </p:cNvPr>
          <p:cNvPicPr>
            <a:picLocks noChangeAspect="1"/>
          </p:cNvPicPr>
          <p:nvPr/>
        </p:nvPicPr>
        <p:blipFill>
          <a:blip r:embed="rId3"/>
          <a:stretch>
            <a:fillRect/>
          </a:stretch>
        </p:blipFill>
        <p:spPr>
          <a:xfrm>
            <a:off x="-1" y="2138765"/>
            <a:ext cx="3578325" cy="2385549"/>
          </a:xfrm>
          <a:prstGeom prst="rect">
            <a:avLst/>
          </a:prstGeom>
        </p:spPr>
      </p:pic>
      <p:sp>
        <p:nvSpPr>
          <p:cNvPr id="3" name="Rectangle 2">
            <a:extLst>
              <a:ext uri="{FF2B5EF4-FFF2-40B4-BE49-F238E27FC236}">
                <a16:creationId xmlns:a16="http://schemas.microsoft.com/office/drawing/2014/main" id="{5CEF3305-E07B-374C-8957-F532B25B3773}"/>
              </a:ext>
            </a:extLst>
          </p:cNvPr>
          <p:cNvSpPr/>
          <p:nvPr/>
        </p:nvSpPr>
        <p:spPr>
          <a:xfrm>
            <a:off x="0" y="4488828"/>
            <a:ext cx="6858000" cy="1077218"/>
          </a:xfrm>
          <a:prstGeom prst="rect">
            <a:avLst/>
          </a:prstGeom>
        </p:spPr>
        <p:txBody>
          <a:bodyPr wrap="square">
            <a:spAutoFit/>
          </a:bodyPr>
          <a:lstStyle/>
          <a:p>
            <a:pPr algn="just"/>
            <a:r>
              <a:rPr lang="fr-FR" sz="1600" dirty="0">
                <a:latin typeface="Century Gothic" panose="020B0502020202020204" pitchFamily="34" charset="0"/>
              </a:rPr>
              <a:t>Le bébé grandit, devient fort, puis sa maman le conduit au palais royal où il est accueilli comme le propre fils de la princesse. La princesse lui donne le nom de "Moïse" qui signifie "Tiré de l'eau".  Récit inspiré d’Exode 2, 1-6</a:t>
            </a:r>
          </a:p>
        </p:txBody>
      </p:sp>
      <p:pic>
        <p:nvPicPr>
          <p:cNvPr id="7" name="Image 6">
            <a:extLst>
              <a:ext uri="{FF2B5EF4-FFF2-40B4-BE49-F238E27FC236}">
                <a16:creationId xmlns:a16="http://schemas.microsoft.com/office/drawing/2014/main" id="{83F2195E-EC8D-DD49-8432-30CAF8F01CF0}"/>
              </a:ext>
            </a:extLst>
          </p:cNvPr>
          <p:cNvPicPr>
            <a:picLocks noChangeAspect="1"/>
          </p:cNvPicPr>
          <p:nvPr/>
        </p:nvPicPr>
        <p:blipFill rotWithShape="1">
          <a:blip r:embed="rId4">
            <a:clrChange>
              <a:clrFrom>
                <a:srgbClr val="FFFFFF"/>
              </a:clrFrom>
              <a:clrTo>
                <a:srgbClr val="FFFFFF">
                  <a:alpha val="0"/>
                </a:srgbClr>
              </a:clrTo>
            </a:clrChange>
          </a:blip>
          <a:srcRect t="13790" b="60326"/>
          <a:stretch/>
        </p:blipFill>
        <p:spPr>
          <a:xfrm>
            <a:off x="-11623" y="7536401"/>
            <a:ext cx="6858000" cy="2509042"/>
          </a:xfrm>
          <a:prstGeom prst="rect">
            <a:avLst/>
          </a:prstGeom>
        </p:spPr>
      </p:pic>
      <p:sp>
        <p:nvSpPr>
          <p:cNvPr id="9" name="Rectangle 8">
            <a:extLst>
              <a:ext uri="{FF2B5EF4-FFF2-40B4-BE49-F238E27FC236}">
                <a16:creationId xmlns:a16="http://schemas.microsoft.com/office/drawing/2014/main" id="{236431EB-5AAC-3C4F-9345-864E1D1A02AB}"/>
              </a:ext>
            </a:extLst>
          </p:cNvPr>
          <p:cNvSpPr/>
          <p:nvPr/>
        </p:nvSpPr>
        <p:spPr>
          <a:xfrm>
            <a:off x="2199336" y="7503356"/>
            <a:ext cx="2459328" cy="461665"/>
          </a:xfrm>
          <a:prstGeom prst="rect">
            <a:avLst/>
          </a:prstGeom>
        </p:spPr>
        <p:txBody>
          <a:bodyPr wrap="none">
            <a:spAutoFit/>
          </a:bodyPr>
          <a:lstStyle/>
          <a:p>
            <a:pPr lvl="0" algn="ctr" defTabSz="914400" eaLnBrk="0" fontAlgn="base" hangingPunct="0">
              <a:spcBef>
                <a:spcPct val="0"/>
              </a:spcBef>
              <a:spcAft>
                <a:spcPct val="0"/>
              </a:spcAft>
            </a:pPr>
            <a:r>
              <a:rPr lang="fr-FR" altLang="fr-FR" sz="2400" dirty="0">
                <a:solidFill>
                  <a:srgbClr val="759D49"/>
                </a:solidFill>
                <a:latin typeface="CRACKERS BRUSHER" panose="02000500000000000000" pitchFamily="2" charset="0"/>
                <a:ea typeface="Yu Gothic Light" panose="020B0300000000000000" pitchFamily="34" charset="-128"/>
                <a:cs typeface="Times New Roman" panose="02020603050405020304" pitchFamily="18" charset="0"/>
              </a:rPr>
              <a:t>Je te remercie la vie</a:t>
            </a:r>
            <a:endParaRPr lang="fr-CH" altLang="fr-FR" sz="2400" dirty="0">
              <a:solidFill>
                <a:srgbClr val="759D49"/>
              </a:solidFill>
              <a:latin typeface="CRACKERS BRUSHER" panose="02000500000000000000" pitchFamily="2" charset="0"/>
              <a:ea typeface="Yu Gothic Light" panose="020B0300000000000000" pitchFamily="34" charset="-128"/>
              <a:cs typeface="Times New Roman" panose="02020603050405020304" pitchFamily="18" charset="0"/>
            </a:endParaRPr>
          </a:p>
        </p:txBody>
      </p:sp>
      <p:pic>
        <p:nvPicPr>
          <p:cNvPr id="10" name="Image 9" descr="Une image contenant plante&#10;&#10;Description générée automatiquement">
            <a:extLst>
              <a:ext uri="{FF2B5EF4-FFF2-40B4-BE49-F238E27FC236}">
                <a16:creationId xmlns:a16="http://schemas.microsoft.com/office/drawing/2014/main" id="{3D5F6A34-5164-6649-9D94-EC1869ACC8F8}"/>
              </a:ext>
            </a:extLst>
          </p:cNvPr>
          <p:cNvPicPr/>
          <p:nvPr/>
        </p:nvPicPr>
        <p:blipFill>
          <a:blip r:embed="rId5"/>
          <a:stretch>
            <a:fillRect/>
          </a:stretch>
        </p:blipFill>
        <p:spPr>
          <a:xfrm>
            <a:off x="5126329" y="5347943"/>
            <a:ext cx="1720048" cy="2170121"/>
          </a:xfrm>
          <a:prstGeom prst="rect">
            <a:avLst/>
          </a:prstGeom>
        </p:spPr>
      </p:pic>
      <p:sp>
        <p:nvSpPr>
          <p:cNvPr id="5" name="Rectangle 4">
            <a:extLst>
              <a:ext uri="{FF2B5EF4-FFF2-40B4-BE49-F238E27FC236}">
                <a16:creationId xmlns:a16="http://schemas.microsoft.com/office/drawing/2014/main" id="{9168CB27-1988-C64F-B450-D2064FCD148D}"/>
              </a:ext>
            </a:extLst>
          </p:cNvPr>
          <p:cNvSpPr/>
          <p:nvPr/>
        </p:nvSpPr>
        <p:spPr>
          <a:xfrm>
            <a:off x="11623" y="5839918"/>
            <a:ext cx="5253925" cy="1569660"/>
          </a:xfrm>
          <a:prstGeom prst="rect">
            <a:avLst/>
          </a:prstGeom>
        </p:spPr>
        <p:txBody>
          <a:bodyPr wrap="square">
            <a:spAutoFit/>
          </a:bodyPr>
          <a:lstStyle/>
          <a:p>
            <a:pPr marL="342900" lvl="0" indent="-342900" algn="just">
              <a:spcAft>
                <a:spcPts val="0"/>
              </a:spcAft>
              <a:buFont typeface="Symbol" pitchFamily="2" charset="2"/>
              <a:buChar char=""/>
            </a:pPr>
            <a:r>
              <a:rPr lang="fr-CH" sz="1600" dirty="0">
                <a:latin typeface="Century Gothic" panose="020B0502020202020204" pitchFamily="34" charset="0"/>
                <a:ea typeface="Calibri" panose="020F0502020204030204" pitchFamily="34" charset="0"/>
                <a:cs typeface="Calibri" panose="020F0502020204030204" pitchFamily="34" charset="0"/>
              </a:rPr>
              <a:t>Quel élément de ce récit t’a touché ? </a:t>
            </a:r>
            <a:endParaRPr lang="fr-CH" sz="160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itchFamily="2" charset="2"/>
              <a:buChar char=""/>
            </a:pPr>
            <a:r>
              <a:rPr lang="fr-CH" sz="1600" dirty="0">
                <a:latin typeface="Century Gothic" panose="020B0502020202020204" pitchFamily="34" charset="0"/>
                <a:ea typeface="Calibri" panose="020F0502020204030204" pitchFamily="34" charset="0"/>
                <a:cs typeface="Calibri" panose="020F0502020204030204" pitchFamily="34" charset="0"/>
              </a:rPr>
              <a:t>Où est-ce que tu aurais envie d’être dans ce récit ?</a:t>
            </a:r>
            <a:endParaRPr lang="fr-CH" sz="160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itchFamily="2" charset="2"/>
              <a:buChar char=""/>
            </a:pPr>
            <a:r>
              <a:rPr lang="fr-CH" sz="1600" dirty="0">
                <a:latin typeface="Century Gothic" panose="020B0502020202020204" pitchFamily="34" charset="0"/>
                <a:ea typeface="Calibri" panose="020F0502020204030204" pitchFamily="34" charset="0"/>
                <a:cs typeface="Calibri" panose="020F0502020204030204" pitchFamily="34" charset="0"/>
              </a:rPr>
              <a:t>Quel personnage t’a le plus touché dans le récit ? </a:t>
            </a:r>
            <a:endParaRPr lang="fr-CH" sz="160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itchFamily="2" charset="2"/>
              <a:buChar char=""/>
            </a:pPr>
            <a:r>
              <a:rPr lang="fr-CH" sz="1600" dirty="0">
                <a:latin typeface="Century Gothic" panose="020B0502020202020204" pitchFamily="34" charset="0"/>
                <a:ea typeface="Calibri" panose="020F0502020204030204" pitchFamily="34" charset="0"/>
              </a:rPr>
              <a:t>Grâce à quoi / à qui Moïse est-il tiré de l'eau ? </a:t>
            </a:r>
            <a:endParaRPr lang="fr-FR" sz="1600" dirty="0">
              <a:latin typeface="Century Gothic" panose="020B0502020202020204" pitchFamily="34" charset="0"/>
            </a:endParaRPr>
          </a:p>
        </p:txBody>
      </p:sp>
    </p:spTree>
    <p:extLst>
      <p:ext uri="{BB962C8B-B14F-4D97-AF65-F5344CB8AC3E}">
        <p14:creationId xmlns:p14="http://schemas.microsoft.com/office/powerpoint/2010/main" val="2155162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E699FB4-6ABB-4E4C-9718-448D92A1193F}"/>
              </a:ext>
            </a:extLst>
          </p:cNvPr>
          <p:cNvPicPr/>
          <p:nvPr/>
        </p:nvPicPr>
        <p:blipFill>
          <a:blip r:embed="rId2"/>
          <a:stretch>
            <a:fillRect/>
          </a:stretch>
        </p:blipFill>
        <p:spPr>
          <a:xfrm>
            <a:off x="5273108" y="171707"/>
            <a:ext cx="1486870" cy="1533107"/>
          </a:xfrm>
          <a:prstGeom prst="rect">
            <a:avLst/>
          </a:prstGeom>
        </p:spPr>
      </p:pic>
      <p:sp>
        <p:nvSpPr>
          <p:cNvPr id="3" name="Rectangle 2">
            <a:extLst>
              <a:ext uri="{FF2B5EF4-FFF2-40B4-BE49-F238E27FC236}">
                <a16:creationId xmlns:a16="http://schemas.microsoft.com/office/drawing/2014/main" id="{45A929CF-6B13-BF45-A939-7B6A1085387D}"/>
              </a:ext>
            </a:extLst>
          </p:cNvPr>
          <p:cNvSpPr>
            <a:spLocks noChangeArrowheads="1"/>
          </p:cNvSpPr>
          <p:nvPr/>
        </p:nvSpPr>
        <p:spPr bwMode="auto">
          <a:xfrm flipH="1">
            <a:off x="-1" y="499673"/>
            <a:ext cx="527310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Ce récit, qui s’inscrit dans la tradition des récits fondateurs présents dans beaucoup de religions, présente la naissance de la vie de Moïse. Moïse deviendra le libérateur du peuple hébreu. Il sera appelé par Dieu, qui a entendu les souffrances de son peuple, pour le sauver le peuple. Moïse, avec l’aide de Dieu, tirera son peuple hors de l’esclavage. </a:t>
            </a:r>
            <a:endParaRPr kumimoji="0" lang="fr-FR" altLang="fr-FR" sz="1400" b="0" i="0" u="none" strike="noStrike" cap="none" normalizeH="0" baseline="0" dirty="0">
              <a:ln>
                <a:noFill/>
              </a:ln>
              <a:solidFill>
                <a:schemeClr val="tx1"/>
              </a:solidFill>
              <a:effectLst/>
              <a:latin typeface="Century Gothic" panose="020B0502020202020204" pitchFamily="34" charset="0"/>
            </a:endParaRPr>
          </a:p>
        </p:txBody>
      </p:sp>
      <p:pic>
        <p:nvPicPr>
          <p:cNvPr id="2049" name="Image 17" descr="Fichier:Moïse sauvé des eaux Nancy 3018.jpg">
            <a:extLst>
              <a:ext uri="{FF2B5EF4-FFF2-40B4-BE49-F238E27FC236}">
                <a16:creationId xmlns:a16="http://schemas.microsoft.com/office/drawing/2014/main" id="{C95ADBE8-B3B5-1342-8C7A-61C6228A4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824" y="1951803"/>
            <a:ext cx="3521154" cy="2593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7388363-4343-4140-BA0A-C15E71D68B4A}"/>
              </a:ext>
            </a:extLst>
          </p:cNvPr>
          <p:cNvSpPr>
            <a:spLocks noChangeArrowheads="1"/>
          </p:cNvSpPr>
          <p:nvPr/>
        </p:nvSpPr>
        <p:spPr bwMode="auto">
          <a:xfrm flipH="1">
            <a:off x="0" y="1790160"/>
            <a:ext cx="3238825"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defTabSz="914400"/>
            <a:endParaRPr lang="fr-FR" altLang="fr-FR" sz="1400" dirty="0">
              <a:latin typeface="Century Gothic" panose="020B0502020202020204" pitchFamily="34" charset="0"/>
            </a:endParaRPr>
          </a:p>
          <a:p>
            <a:pPr lvl="0" algn="just" defTabSz="914400"/>
            <a:r>
              <a:rPr lang="fr-FR" altLang="fr-FR" sz="1400" dirty="0">
                <a:latin typeface="Century Gothic" panose="020B0502020202020204" pitchFamily="34" charset="0"/>
                <a:ea typeface="Calibri" panose="020F0502020204030204" pitchFamily="34" charset="0"/>
                <a:cs typeface="Calibri" panose="020F0502020204030204" pitchFamily="34" charset="0"/>
              </a:rPr>
              <a:t>Or au début de sa vie, il doit lui-même être sauvé. En effet, suite à une décision du Pharaon de faire mourir tous les garçons hébreux, la vie de Moïse est en danger. Il peut être sauvé grâce à trois femmes qui par leurs actions mettent en avant trois valeurs importantes : </a:t>
            </a:r>
          </a:p>
          <a:p>
            <a:pPr lvl="0" algn="just" defTabSz="914400"/>
            <a:endParaRPr lang="fr-FR" altLang="fr-FR" sz="1400" dirty="0">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La compassion</a:t>
            </a:r>
            <a:r>
              <a:rPr kumimoji="0" lang="fr-FR" altLang="fr-FR" sz="14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 qui débouche ici (mais non toujours) sur une démarche d'amour. </a:t>
            </a:r>
            <a:endParaRPr kumimoji="0" lang="fr-FR" altLang="fr-FR" sz="1400" b="0" i="0" u="none" strike="noStrike" cap="none" normalizeH="0" baseline="0" dirty="0">
              <a:ln>
                <a:noFill/>
              </a:ln>
              <a:solidFill>
                <a:schemeClr val="tx1"/>
              </a:solidFill>
              <a:effectLst/>
              <a:latin typeface="Century Gothic" panose="020B0502020202020204" pitchFamily="34" charset="0"/>
            </a:endParaRPr>
          </a:p>
        </p:txBody>
      </p:sp>
      <p:sp>
        <p:nvSpPr>
          <p:cNvPr id="5" name="Rectangle 5">
            <a:extLst>
              <a:ext uri="{FF2B5EF4-FFF2-40B4-BE49-F238E27FC236}">
                <a16:creationId xmlns:a16="http://schemas.microsoft.com/office/drawing/2014/main" id="{C7C89ACB-79A9-AC4E-BC4D-CB6549A15B88}"/>
              </a:ext>
            </a:extLst>
          </p:cNvPr>
          <p:cNvSpPr>
            <a:spLocks noChangeArrowheads="1"/>
          </p:cNvSpPr>
          <p:nvPr/>
        </p:nvSpPr>
        <p:spPr bwMode="auto">
          <a:xfrm>
            <a:off x="143169" y="222674"/>
            <a:ext cx="184731" cy="51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endParaRPr lang="fr-FR" sz="3200">
              <a:solidFill>
                <a:srgbClr val="16BEEB"/>
              </a:solidFill>
              <a:latin typeface="CRACKERS BRUSHER" panose="02000500000000000000" pitchFamily="2" charset="0"/>
            </a:endParaRPr>
          </a:p>
        </p:txBody>
      </p:sp>
      <p:sp>
        <p:nvSpPr>
          <p:cNvPr id="6" name="Rectangle 6">
            <a:extLst>
              <a:ext uri="{FF2B5EF4-FFF2-40B4-BE49-F238E27FC236}">
                <a16:creationId xmlns:a16="http://schemas.microsoft.com/office/drawing/2014/main" id="{BEC25DAF-EA9F-7C4A-BDA9-71D6F03E1919}"/>
              </a:ext>
            </a:extLst>
          </p:cNvPr>
          <p:cNvSpPr>
            <a:spLocks noChangeArrowheads="1"/>
          </p:cNvSpPr>
          <p:nvPr/>
        </p:nvSpPr>
        <p:spPr bwMode="auto">
          <a:xfrm>
            <a:off x="0" y="19570"/>
            <a:ext cx="264687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rgbClr val="4263B0"/>
                </a:solidFill>
                <a:effectLst/>
                <a:latin typeface="CRACKERS BRUSHER" panose="02000500000000000000" pitchFamily="2" charset="0"/>
                <a:ea typeface="Yu Gothic Light" panose="020B0300000000000000" pitchFamily="34" charset="-128"/>
                <a:cs typeface="Times New Roman" panose="02020603050405020304" pitchFamily="18" charset="0"/>
              </a:rPr>
              <a:t>Pour les adultes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200" b="0" i="0" u="none" strike="noStrike" cap="none" normalizeH="0" baseline="0" dirty="0">
              <a:ln>
                <a:noFill/>
              </a:ln>
              <a:solidFill>
                <a:srgbClr val="4263B0"/>
              </a:solidFill>
              <a:effectLst/>
              <a:latin typeface="CRACKERS BRUSHER" panose="02000500000000000000" pitchFamily="2" charset="0"/>
            </a:endParaRPr>
          </a:p>
        </p:txBody>
      </p:sp>
      <p:sp>
        <p:nvSpPr>
          <p:cNvPr id="8" name="Rectangle 7">
            <a:extLst>
              <a:ext uri="{FF2B5EF4-FFF2-40B4-BE49-F238E27FC236}">
                <a16:creationId xmlns:a16="http://schemas.microsoft.com/office/drawing/2014/main" id="{0A65AFB6-2C5A-EA41-BC73-9FAE83799F3B}"/>
              </a:ext>
            </a:extLst>
          </p:cNvPr>
          <p:cNvSpPr>
            <a:spLocks noChangeArrowheads="1"/>
          </p:cNvSpPr>
          <p:nvPr/>
        </p:nvSpPr>
        <p:spPr bwMode="auto">
          <a:xfrm flipH="1">
            <a:off x="-3525" y="4328888"/>
            <a:ext cx="6858001"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defTabSz="914400"/>
            <a:endParaRPr lang="fr-FR" altLang="fr-FR" sz="1400" dirty="0">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fr-FR" altLang="fr-FR" sz="1400"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La confiance</a:t>
            </a:r>
            <a:r>
              <a:rPr kumimoji="0" lang="fr-FR" altLang="fr-FR" sz="14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 qui mène la mère à abandonner son enfant au "hasard", puis à une autre femme. </a:t>
            </a:r>
            <a:endParaRPr kumimoji="0" lang="fr-FR" altLang="fr-FR" sz="1400" b="0" i="0" u="none" strike="noStrike" cap="none" normalizeH="0" baseline="0" dirty="0">
              <a:ln>
                <a:noFill/>
              </a:ln>
              <a:solidFill>
                <a:schemeClr val="tx1"/>
              </a:solidFill>
              <a:effectLst/>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fr-FR" altLang="fr-FR" sz="1400"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Le courage</a:t>
            </a:r>
            <a:r>
              <a:rPr kumimoji="0" lang="fr-FR" altLang="fr-FR" sz="14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 des 3 femmes : Dieu le reconnaît et vient en aide à ceux qui lui font confiance. </a:t>
            </a:r>
          </a:p>
          <a:p>
            <a:pPr marL="0" marR="0" lvl="0" indent="0" algn="just" defTabSz="914400" rtl="0" eaLnBrk="0" fontAlgn="base" latinLnBrk="0" hangingPunct="0">
              <a:lnSpc>
                <a:spcPct val="100000"/>
              </a:lnSpc>
              <a:spcBef>
                <a:spcPct val="0"/>
              </a:spcBef>
              <a:spcAft>
                <a:spcPct val="0"/>
              </a:spcAft>
              <a:buClrTx/>
              <a:buSzTx/>
              <a:tabLst/>
            </a:pPr>
            <a:endParaRPr kumimoji="0" lang="fr-FR" altLang="fr-FR" sz="1400" b="0" i="0" u="none" strike="noStrike" cap="none" normalizeH="0" baseline="0" dirty="0">
              <a:ln>
                <a:noFill/>
              </a:ln>
              <a:solidFill>
                <a:schemeClr val="tx1"/>
              </a:solidFill>
              <a:effectLst/>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Dès la naissance, la vie fragile est menacée. Mais l'amour, l'émerveillement, la protection, l'accompagnement des femmes lui permettent de se développer. Devant un enfant, les femmes ne font plus qu'une : il n'y a plus de générations, de statut social, de religion, mais seulement une entraide.</a:t>
            </a:r>
            <a:r>
              <a:rPr kumimoji="0" lang="fr-FR" altLang="fr-FR" sz="1400"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 </a:t>
            </a:r>
            <a:endParaRPr kumimoji="0" lang="fr-FR" altLang="fr-FR" sz="1400" b="0" i="0" u="none" strike="noStrike" cap="none" normalizeH="0" baseline="0" dirty="0">
              <a:ln>
                <a:noFill/>
              </a:ln>
              <a:solidFill>
                <a:schemeClr val="tx1"/>
              </a:solidFill>
              <a:effectLst/>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Pour la mère de Moïse, protéger la vie de son enfant n'est pas facile. C'est d'abord "cacher" son enfant. Ensuite, c'est construire une solide protection qui pourra le porter, le protéger des intempéries. Dans notre vie, cela peut être les valeurs que l'on souhaite transmettre à son enfant. Et enfin, et ce n'est pas le plus facile parce qu'elle connaît les dangers, la mère doit abandonner son enfant au courant de la vie. C'est un don qu'elle fait. Elle lui donne des racines puis le laisse vivre sa propre vie.</a:t>
            </a:r>
            <a:endParaRPr kumimoji="0" lang="fr-FR" altLang="fr-FR" sz="1400" b="0" i="0" u="none" strike="noStrike" cap="none" normalizeH="0" baseline="0" dirty="0">
              <a:ln>
                <a:noFill/>
              </a:ln>
              <a:solidFill>
                <a:schemeClr val="tx1"/>
              </a:solidFill>
              <a:effectLst/>
              <a:latin typeface="Century Gothic" panose="020B0502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La </a:t>
            </a:r>
            <a:r>
              <a:rPr kumimoji="0" lang="fr-FR" altLang="fr-FR" sz="1400" b="0" i="0" u="none" strike="noStrike" cap="none" normalizeH="0" baseline="0" dirty="0" err="1">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soeur</a:t>
            </a:r>
            <a:r>
              <a:rPr kumimoji="0" lang="fr-FR" altLang="fr-FR" sz="14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 de Moïse veille. Elle attend patiemment, discrètement, le corps et le coeur à l'écoute. Elle porte en elle beaucoup d’espérance, qui est semblable à une flamme allumée qui brille malgré toutes les obscurités. Elle porte en elle sa prière pour son petit frère, adressée au Dieu de la vie.</a:t>
            </a:r>
            <a:r>
              <a:rPr lang="fr-FR" altLang="fr-FR" sz="1400" dirty="0">
                <a:latin typeface="Century Gothic" panose="020B0502020202020204" pitchFamily="34" charset="0"/>
                <a:ea typeface="Calibri" panose="020F0502020204030204" pitchFamily="34" charset="0"/>
                <a:cs typeface="Calibri" panose="020F0502020204030204" pitchFamily="34" charset="0"/>
              </a:rPr>
              <a:t> </a:t>
            </a:r>
            <a:r>
              <a:rPr kumimoji="0" lang="fr-FR" altLang="fr-FR" sz="14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rPr>
              <a:t>La princesse descend se baigner, insouciante. Elle remontera changée, transformée, "baptisée"... Entre la descente et la remontée, elle aura vu, hésité, ouvert son coeur et prononcé son « Oui » à la Vie, à l'engagement, à la responsabilité.</a:t>
            </a:r>
            <a:r>
              <a:rPr kumimoji="0" lang="fr-FR" altLang="fr-FR" sz="1400" b="0" i="0" u="none" strike="noStrike" cap="none" normalizeH="0" baseline="0" dirty="0">
                <a:ln>
                  <a:noFill/>
                </a:ln>
                <a:solidFill>
                  <a:schemeClr val="tx1"/>
                </a:solidFill>
                <a:effectLst/>
                <a:latin typeface="Century Gothic" panose="020B0502020202020204" pitchFamily="34" charset="0"/>
              </a:rPr>
              <a:t> </a:t>
            </a:r>
          </a:p>
        </p:txBody>
      </p:sp>
    </p:spTree>
    <p:extLst>
      <p:ext uri="{BB962C8B-B14F-4D97-AF65-F5344CB8AC3E}">
        <p14:creationId xmlns:p14="http://schemas.microsoft.com/office/powerpoint/2010/main" val="147191829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1345</TotalTime>
  <Words>1054</Words>
  <Application>Microsoft Macintosh PowerPoint</Application>
  <PresentationFormat>Format A4 (210 x 297 mm)</PresentationFormat>
  <Paragraphs>54</Paragraphs>
  <Slides>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vt:i4>
      </vt:variant>
    </vt:vector>
  </HeadingPairs>
  <TitlesOfParts>
    <vt:vector size="11" baseType="lpstr">
      <vt:lpstr>Arial</vt:lpstr>
      <vt:lpstr>Calibri</vt:lpstr>
      <vt:lpstr>Calibri Light</vt:lpstr>
      <vt:lpstr>Century Gothic</vt:lpstr>
      <vt:lpstr>CRACKERS BRUSHER</vt:lpstr>
      <vt:lpstr>Symbol</vt:lpstr>
      <vt:lpstr>Thème Office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Laurence Bohnenblust</cp:lastModifiedBy>
  <cp:revision>13</cp:revision>
  <cp:lastPrinted>2019-06-12T09:57:17Z</cp:lastPrinted>
  <dcterms:created xsi:type="dcterms:W3CDTF">2019-06-08T15:39:59Z</dcterms:created>
  <dcterms:modified xsi:type="dcterms:W3CDTF">2023-06-30T08:05:57Z</dcterms:modified>
</cp:coreProperties>
</file>