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Lst>
  <p:sldSz cx="18288000" cy="10287000"/>
  <p:notesSz cx="6858000" cy="9144000"/>
  <p:embeddedFontLst>
    <p:embeddedFont>
      <p:font typeface="Calibri" panose="020F0502020204030204" pitchFamily="34" charset="0"/>
      <p:regular r:id="rId8"/>
      <p:bold r:id="rId9"/>
      <p:italic r:id="rId10"/>
      <p:boldItalic r:id="rId11"/>
    </p:embeddedFont>
    <p:embeddedFont>
      <p:font typeface="Helvetica" panose="020B0604020202020204" pitchFamily="34" charset="0"/>
      <p:regular r:id="rId12"/>
      <p:bold r:id="rId13"/>
      <p:italic r:id="rId14"/>
      <p:boldItalic r:id="rId15"/>
    </p:embeddedFont>
    <p:embeddedFont>
      <p:font typeface="Lobster" panose="020B0604020202020204" charset="0"/>
      <p:regular r:id="rId16"/>
    </p:embeddedFont>
    <p:embeddedFont>
      <p:font typeface="Lobster Two"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21" Type="http://schemas.openxmlformats.org/officeDocument/2006/relationships/hyperlink" Target="mailto:enfance-familles@eerv.ch" TargetMode="External"/><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2.pn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hyperlink" Target="mailto:enfance-familles@eerv.ch" TargetMode="External"/><Relationship Id="rId2" Type="http://schemas.openxmlformats.org/officeDocument/2006/relationships/image" Target="../media/image1.jpeg"/><Relationship Id="rId16"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mailto:enfance-familles@eerv.ch"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hyperlink" Target="mailto:enfance-familles@eerv.ch" TargetMode="Externa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mailto:enfance-familles@eerv.ch" TargetMode="External"/><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mailto:enfance-familles@eerv.ch" TargetMode="Externa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2"/>
            <a:stretch>
              <a:fillRect/>
            </a:stretch>
          </a:blipFill>
        </p:spPr>
      </p:sp>
      <p:sp>
        <p:nvSpPr>
          <p:cNvPr id="3" name="Freeform 3"/>
          <p:cNvSpPr/>
          <p:nvPr/>
        </p:nvSpPr>
        <p:spPr>
          <a:xfrm>
            <a:off x="0" y="9769691"/>
            <a:ext cx="3805962" cy="536359"/>
          </a:xfrm>
          <a:custGeom>
            <a:avLst/>
            <a:gdLst/>
            <a:ahLst/>
            <a:cxnLst/>
            <a:rect l="l" t="t" r="r" b="b"/>
            <a:pathLst>
              <a:path w="3805962" h="536359">
                <a:moveTo>
                  <a:pt x="0" y="0"/>
                </a:moveTo>
                <a:lnTo>
                  <a:pt x="3805962" y="0"/>
                </a:lnTo>
                <a:lnTo>
                  <a:pt x="3805962" y="536359"/>
                </a:lnTo>
                <a:lnTo>
                  <a:pt x="0" y="536359"/>
                </a:lnTo>
                <a:lnTo>
                  <a:pt x="0" y="0"/>
                </a:lnTo>
                <a:close/>
              </a:path>
            </a:pathLst>
          </a:custGeom>
          <a:blipFill>
            <a:blip r:embed="rId3"/>
            <a:stretch>
              <a:fillRect t="-2890"/>
            </a:stretch>
          </a:blipFill>
        </p:spPr>
      </p:sp>
      <p:sp>
        <p:nvSpPr>
          <p:cNvPr id="4" name="Freeform 4"/>
          <p:cNvSpPr/>
          <p:nvPr/>
        </p:nvSpPr>
        <p:spPr>
          <a:xfrm>
            <a:off x="9328253" y="1958139"/>
            <a:ext cx="5176899" cy="2799762"/>
          </a:xfrm>
          <a:custGeom>
            <a:avLst/>
            <a:gdLst/>
            <a:ahLst/>
            <a:cxnLst/>
            <a:rect l="l" t="t" r="r" b="b"/>
            <a:pathLst>
              <a:path w="5176899" h="2799762">
                <a:moveTo>
                  <a:pt x="0" y="0"/>
                </a:moveTo>
                <a:lnTo>
                  <a:pt x="5176899" y="0"/>
                </a:lnTo>
                <a:lnTo>
                  <a:pt x="5176899" y="2799762"/>
                </a:lnTo>
                <a:lnTo>
                  <a:pt x="0" y="2799762"/>
                </a:lnTo>
                <a:lnTo>
                  <a:pt x="0" y="0"/>
                </a:lnTo>
                <a:close/>
              </a:path>
            </a:pathLst>
          </a:custGeom>
          <a:blipFill>
            <a:blip r:embed="rId4"/>
            <a:stretch>
              <a:fillRect b="-84904"/>
            </a:stretch>
          </a:blipFill>
        </p:spPr>
      </p:sp>
      <p:sp>
        <p:nvSpPr>
          <p:cNvPr id="5" name="Freeform 5"/>
          <p:cNvSpPr/>
          <p:nvPr/>
        </p:nvSpPr>
        <p:spPr>
          <a:xfrm>
            <a:off x="9622436" y="4948969"/>
            <a:ext cx="2275508" cy="2304902"/>
          </a:xfrm>
          <a:custGeom>
            <a:avLst/>
            <a:gdLst/>
            <a:ahLst/>
            <a:cxnLst/>
            <a:rect l="l" t="t" r="r" b="b"/>
            <a:pathLst>
              <a:path w="2275508" h="2304902">
                <a:moveTo>
                  <a:pt x="0" y="0"/>
                </a:moveTo>
                <a:lnTo>
                  <a:pt x="2275508" y="0"/>
                </a:lnTo>
                <a:lnTo>
                  <a:pt x="2275508" y="2304902"/>
                </a:lnTo>
                <a:lnTo>
                  <a:pt x="0" y="2304902"/>
                </a:lnTo>
                <a:lnTo>
                  <a:pt x="0" y="0"/>
                </a:lnTo>
                <a:close/>
              </a:path>
            </a:pathLst>
          </a:custGeom>
          <a:blipFill>
            <a:blip r:embed="rId5"/>
            <a:stretch>
              <a:fillRect l="-8758" t="-1641" r="-2263" b="-7964"/>
            </a:stretch>
          </a:blipFill>
        </p:spPr>
      </p:sp>
      <p:sp>
        <p:nvSpPr>
          <p:cNvPr id="6" name="Freeform 6"/>
          <p:cNvSpPr/>
          <p:nvPr/>
        </p:nvSpPr>
        <p:spPr>
          <a:xfrm>
            <a:off x="1382050" y="7541234"/>
            <a:ext cx="2224027" cy="2118137"/>
          </a:xfrm>
          <a:custGeom>
            <a:avLst/>
            <a:gdLst/>
            <a:ahLst/>
            <a:cxnLst/>
            <a:rect l="l" t="t" r="r" b="b"/>
            <a:pathLst>
              <a:path w="2224027" h="2118137">
                <a:moveTo>
                  <a:pt x="0" y="0"/>
                </a:moveTo>
                <a:lnTo>
                  <a:pt x="2224027" y="0"/>
                </a:lnTo>
                <a:lnTo>
                  <a:pt x="2224027" y="2118137"/>
                </a:lnTo>
                <a:lnTo>
                  <a:pt x="0" y="2118137"/>
                </a:lnTo>
                <a:lnTo>
                  <a:pt x="0" y="0"/>
                </a:lnTo>
                <a:close/>
              </a:path>
            </a:pathLst>
          </a:custGeom>
          <a:blipFill>
            <a:blip r:embed="rId6"/>
            <a:stretch>
              <a:fillRect l="-31599" t="-49535" r="-66615" b="-162366"/>
            </a:stretch>
          </a:blipFill>
        </p:spPr>
      </p:sp>
      <p:sp>
        <p:nvSpPr>
          <p:cNvPr id="7" name="Freeform 7"/>
          <p:cNvSpPr/>
          <p:nvPr/>
        </p:nvSpPr>
        <p:spPr>
          <a:xfrm>
            <a:off x="14962352" y="7347262"/>
            <a:ext cx="2290067" cy="2485561"/>
          </a:xfrm>
          <a:custGeom>
            <a:avLst/>
            <a:gdLst/>
            <a:ahLst/>
            <a:cxnLst/>
            <a:rect l="l" t="t" r="r" b="b"/>
            <a:pathLst>
              <a:path w="2290067" h="2485561">
                <a:moveTo>
                  <a:pt x="0" y="0"/>
                </a:moveTo>
                <a:lnTo>
                  <a:pt x="2290067" y="0"/>
                </a:lnTo>
                <a:lnTo>
                  <a:pt x="2290067" y="2485561"/>
                </a:lnTo>
                <a:lnTo>
                  <a:pt x="0" y="2485561"/>
                </a:lnTo>
                <a:lnTo>
                  <a:pt x="0" y="0"/>
                </a:lnTo>
                <a:close/>
              </a:path>
            </a:pathLst>
          </a:custGeom>
          <a:blipFill>
            <a:blip r:embed="rId7"/>
            <a:stretch>
              <a:fillRect l="-4812" t="-11826" r="-648" b="-34015"/>
            </a:stretch>
          </a:blipFill>
        </p:spPr>
      </p:sp>
      <p:sp>
        <p:nvSpPr>
          <p:cNvPr id="8" name="Freeform 8"/>
          <p:cNvSpPr/>
          <p:nvPr/>
        </p:nvSpPr>
        <p:spPr>
          <a:xfrm>
            <a:off x="14969233" y="4871945"/>
            <a:ext cx="2290067" cy="2351684"/>
          </a:xfrm>
          <a:custGeom>
            <a:avLst/>
            <a:gdLst/>
            <a:ahLst/>
            <a:cxnLst/>
            <a:rect l="l" t="t" r="r" b="b"/>
            <a:pathLst>
              <a:path w="2290067" h="2351684">
                <a:moveTo>
                  <a:pt x="0" y="0"/>
                </a:moveTo>
                <a:lnTo>
                  <a:pt x="2290067" y="0"/>
                </a:lnTo>
                <a:lnTo>
                  <a:pt x="2290067" y="2351683"/>
                </a:lnTo>
                <a:lnTo>
                  <a:pt x="0" y="2351683"/>
                </a:lnTo>
                <a:lnTo>
                  <a:pt x="0" y="0"/>
                </a:lnTo>
                <a:close/>
              </a:path>
            </a:pathLst>
          </a:custGeom>
          <a:blipFill>
            <a:blip r:embed="rId8"/>
            <a:stretch>
              <a:fillRect l="-157689" t="-30611" r="-91763" b="-96110"/>
            </a:stretch>
          </a:blipFill>
        </p:spPr>
      </p:sp>
      <p:sp>
        <p:nvSpPr>
          <p:cNvPr id="9" name="Freeform 9"/>
          <p:cNvSpPr/>
          <p:nvPr/>
        </p:nvSpPr>
        <p:spPr>
          <a:xfrm>
            <a:off x="4066092" y="4919269"/>
            <a:ext cx="2401604" cy="2480084"/>
          </a:xfrm>
          <a:custGeom>
            <a:avLst/>
            <a:gdLst/>
            <a:ahLst/>
            <a:cxnLst/>
            <a:rect l="l" t="t" r="r" b="b"/>
            <a:pathLst>
              <a:path w="2401604" h="2480084">
                <a:moveTo>
                  <a:pt x="0" y="0"/>
                </a:moveTo>
                <a:lnTo>
                  <a:pt x="2401605" y="0"/>
                </a:lnTo>
                <a:lnTo>
                  <a:pt x="2401605" y="2480084"/>
                </a:lnTo>
                <a:lnTo>
                  <a:pt x="0" y="2480084"/>
                </a:lnTo>
                <a:lnTo>
                  <a:pt x="0" y="0"/>
                </a:lnTo>
                <a:close/>
              </a:path>
            </a:pathLst>
          </a:custGeom>
          <a:blipFill>
            <a:blip r:embed="rId9"/>
            <a:stretch>
              <a:fillRect t="-10709" r="-78" b="-34476"/>
            </a:stretch>
          </a:blipFill>
        </p:spPr>
      </p:sp>
      <p:sp>
        <p:nvSpPr>
          <p:cNvPr id="10" name="Freeform 10"/>
          <p:cNvSpPr/>
          <p:nvPr/>
        </p:nvSpPr>
        <p:spPr>
          <a:xfrm>
            <a:off x="6762676" y="7560537"/>
            <a:ext cx="2292447" cy="2290819"/>
          </a:xfrm>
          <a:custGeom>
            <a:avLst/>
            <a:gdLst/>
            <a:ahLst/>
            <a:cxnLst/>
            <a:rect l="l" t="t" r="r" b="b"/>
            <a:pathLst>
              <a:path w="2292447" h="2290819">
                <a:moveTo>
                  <a:pt x="0" y="0"/>
                </a:moveTo>
                <a:lnTo>
                  <a:pt x="2292447" y="0"/>
                </a:lnTo>
                <a:lnTo>
                  <a:pt x="2292447" y="2290818"/>
                </a:lnTo>
                <a:lnTo>
                  <a:pt x="0" y="2290818"/>
                </a:lnTo>
                <a:lnTo>
                  <a:pt x="0" y="0"/>
                </a:lnTo>
                <a:close/>
              </a:path>
            </a:pathLst>
          </a:custGeom>
          <a:blipFill>
            <a:blip r:embed="rId10"/>
            <a:stretch>
              <a:fillRect l="-84102" r="-124810" b="-112528"/>
            </a:stretch>
          </a:blipFill>
        </p:spPr>
      </p:sp>
      <p:sp>
        <p:nvSpPr>
          <p:cNvPr id="11" name="Freeform 11"/>
          <p:cNvSpPr/>
          <p:nvPr/>
        </p:nvSpPr>
        <p:spPr>
          <a:xfrm>
            <a:off x="6762676" y="4914890"/>
            <a:ext cx="2412085" cy="2400918"/>
          </a:xfrm>
          <a:custGeom>
            <a:avLst/>
            <a:gdLst/>
            <a:ahLst/>
            <a:cxnLst/>
            <a:rect l="l" t="t" r="r" b="b"/>
            <a:pathLst>
              <a:path w="2412085" h="2400918">
                <a:moveTo>
                  <a:pt x="0" y="0"/>
                </a:moveTo>
                <a:lnTo>
                  <a:pt x="2412085" y="0"/>
                </a:lnTo>
                <a:lnTo>
                  <a:pt x="2412085" y="2400918"/>
                </a:lnTo>
                <a:lnTo>
                  <a:pt x="0" y="2400918"/>
                </a:lnTo>
                <a:lnTo>
                  <a:pt x="0" y="0"/>
                </a:lnTo>
                <a:close/>
              </a:path>
            </a:pathLst>
          </a:custGeom>
          <a:blipFill>
            <a:blip r:embed="rId11"/>
            <a:stretch>
              <a:fillRect l="-190114" t="-20977" r="-70662" b="-120508"/>
            </a:stretch>
          </a:blipFill>
        </p:spPr>
      </p:sp>
      <p:sp>
        <p:nvSpPr>
          <p:cNvPr id="12" name="Freeform 12"/>
          <p:cNvSpPr/>
          <p:nvPr/>
        </p:nvSpPr>
        <p:spPr>
          <a:xfrm>
            <a:off x="1452145" y="2394097"/>
            <a:ext cx="2202111" cy="2363804"/>
          </a:xfrm>
          <a:custGeom>
            <a:avLst/>
            <a:gdLst/>
            <a:ahLst/>
            <a:cxnLst/>
            <a:rect l="l" t="t" r="r" b="b"/>
            <a:pathLst>
              <a:path w="2202111" h="2363804">
                <a:moveTo>
                  <a:pt x="0" y="0"/>
                </a:moveTo>
                <a:lnTo>
                  <a:pt x="2202111" y="0"/>
                </a:lnTo>
                <a:lnTo>
                  <a:pt x="2202111" y="2363804"/>
                </a:lnTo>
                <a:lnTo>
                  <a:pt x="0" y="2363804"/>
                </a:lnTo>
                <a:lnTo>
                  <a:pt x="0" y="0"/>
                </a:lnTo>
                <a:close/>
              </a:path>
            </a:pathLst>
          </a:custGeom>
          <a:blipFill>
            <a:blip r:embed="rId12"/>
            <a:stretch>
              <a:fillRect l="-87383" t="-13387" r="-84581" b="-55730"/>
            </a:stretch>
          </a:blipFill>
        </p:spPr>
      </p:sp>
      <p:sp>
        <p:nvSpPr>
          <p:cNvPr id="13" name="Freeform 13"/>
          <p:cNvSpPr/>
          <p:nvPr/>
        </p:nvSpPr>
        <p:spPr>
          <a:xfrm>
            <a:off x="12211723" y="4973802"/>
            <a:ext cx="2266550" cy="2283095"/>
          </a:xfrm>
          <a:custGeom>
            <a:avLst/>
            <a:gdLst/>
            <a:ahLst/>
            <a:cxnLst/>
            <a:rect l="l" t="t" r="r" b="b"/>
            <a:pathLst>
              <a:path w="2266550" h="2283095">
                <a:moveTo>
                  <a:pt x="0" y="0"/>
                </a:moveTo>
                <a:lnTo>
                  <a:pt x="2266550" y="0"/>
                </a:lnTo>
                <a:lnTo>
                  <a:pt x="2266550" y="2283095"/>
                </a:lnTo>
                <a:lnTo>
                  <a:pt x="0" y="2283095"/>
                </a:lnTo>
                <a:lnTo>
                  <a:pt x="0" y="0"/>
                </a:lnTo>
                <a:close/>
              </a:path>
            </a:pathLst>
          </a:custGeom>
          <a:blipFill>
            <a:blip r:embed="rId13"/>
            <a:stretch>
              <a:fillRect l="-44016" t="-25398" r="-45470" b="-62715"/>
            </a:stretch>
          </a:blipFill>
        </p:spPr>
      </p:sp>
      <p:sp>
        <p:nvSpPr>
          <p:cNvPr id="14" name="Freeform 14"/>
          <p:cNvSpPr/>
          <p:nvPr/>
        </p:nvSpPr>
        <p:spPr>
          <a:xfrm>
            <a:off x="12211723" y="7347262"/>
            <a:ext cx="2293429" cy="2485561"/>
          </a:xfrm>
          <a:custGeom>
            <a:avLst/>
            <a:gdLst/>
            <a:ahLst/>
            <a:cxnLst/>
            <a:rect l="l" t="t" r="r" b="b"/>
            <a:pathLst>
              <a:path w="2293429" h="2485561">
                <a:moveTo>
                  <a:pt x="0" y="0"/>
                </a:moveTo>
                <a:lnTo>
                  <a:pt x="2293429" y="0"/>
                </a:lnTo>
                <a:lnTo>
                  <a:pt x="2293429" y="2485561"/>
                </a:lnTo>
                <a:lnTo>
                  <a:pt x="0" y="2485561"/>
                </a:lnTo>
                <a:lnTo>
                  <a:pt x="0" y="0"/>
                </a:lnTo>
                <a:close/>
              </a:path>
            </a:pathLst>
          </a:custGeom>
          <a:blipFill>
            <a:blip r:embed="rId14"/>
            <a:stretch>
              <a:fillRect l="-107301" r="-134487" b="-110114"/>
            </a:stretch>
          </a:blipFill>
        </p:spPr>
      </p:sp>
      <p:sp>
        <p:nvSpPr>
          <p:cNvPr id="15" name="Freeform 15"/>
          <p:cNvSpPr/>
          <p:nvPr/>
        </p:nvSpPr>
        <p:spPr>
          <a:xfrm>
            <a:off x="9622436" y="7566288"/>
            <a:ext cx="2293429" cy="2248274"/>
          </a:xfrm>
          <a:custGeom>
            <a:avLst/>
            <a:gdLst/>
            <a:ahLst/>
            <a:cxnLst/>
            <a:rect l="l" t="t" r="r" b="b"/>
            <a:pathLst>
              <a:path w="2293429" h="2248274">
                <a:moveTo>
                  <a:pt x="0" y="0"/>
                </a:moveTo>
                <a:lnTo>
                  <a:pt x="2293429" y="0"/>
                </a:lnTo>
                <a:lnTo>
                  <a:pt x="2293429" y="2248275"/>
                </a:lnTo>
                <a:lnTo>
                  <a:pt x="0" y="2248275"/>
                </a:lnTo>
                <a:lnTo>
                  <a:pt x="0" y="0"/>
                </a:lnTo>
                <a:close/>
              </a:path>
            </a:pathLst>
          </a:custGeom>
          <a:blipFill>
            <a:blip r:embed="rId15"/>
            <a:stretch>
              <a:fillRect l="-66839" r="-6216" b="-17173"/>
            </a:stretch>
          </a:blipFill>
        </p:spPr>
      </p:sp>
      <p:sp>
        <p:nvSpPr>
          <p:cNvPr id="16" name="Freeform 16"/>
          <p:cNvSpPr/>
          <p:nvPr/>
        </p:nvSpPr>
        <p:spPr>
          <a:xfrm>
            <a:off x="14962352" y="2388861"/>
            <a:ext cx="2296948" cy="2359450"/>
          </a:xfrm>
          <a:custGeom>
            <a:avLst/>
            <a:gdLst/>
            <a:ahLst/>
            <a:cxnLst/>
            <a:rect l="l" t="t" r="r" b="b"/>
            <a:pathLst>
              <a:path w="2296948" h="2359450">
                <a:moveTo>
                  <a:pt x="0" y="0"/>
                </a:moveTo>
                <a:lnTo>
                  <a:pt x="2296948" y="0"/>
                </a:lnTo>
                <a:lnTo>
                  <a:pt x="2296948" y="2359450"/>
                </a:lnTo>
                <a:lnTo>
                  <a:pt x="0" y="2359450"/>
                </a:lnTo>
                <a:lnTo>
                  <a:pt x="0" y="0"/>
                </a:lnTo>
                <a:close/>
              </a:path>
            </a:pathLst>
          </a:custGeom>
          <a:blipFill>
            <a:blip r:embed="rId16"/>
            <a:stretch>
              <a:fillRect l="-40347" t="-57606" r="-72345" b="-152982"/>
            </a:stretch>
          </a:blipFill>
        </p:spPr>
      </p:sp>
      <p:sp>
        <p:nvSpPr>
          <p:cNvPr id="17" name="Freeform 17"/>
          <p:cNvSpPr/>
          <p:nvPr/>
        </p:nvSpPr>
        <p:spPr>
          <a:xfrm>
            <a:off x="1382050" y="4919269"/>
            <a:ext cx="2232951" cy="2364301"/>
          </a:xfrm>
          <a:custGeom>
            <a:avLst/>
            <a:gdLst/>
            <a:ahLst/>
            <a:cxnLst/>
            <a:rect l="l" t="t" r="r" b="b"/>
            <a:pathLst>
              <a:path w="2232951" h="2364301">
                <a:moveTo>
                  <a:pt x="0" y="0"/>
                </a:moveTo>
                <a:lnTo>
                  <a:pt x="2232951" y="0"/>
                </a:lnTo>
                <a:lnTo>
                  <a:pt x="2232951" y="2364301"/>
                </a:lnTo>
                <a:lnTo>
                  <a:pt x="0" y="2364301"/>
                </a:lnTo>
                <a:lnTo>
                  <a:pt x="0" y="0"/>
                </a:lnTo>
                <a:close/>
              </a:path>
            </a:pathLst>
          </a:custGeom>
          <a:blipFill>
            <a:blip r:embed="rId17"/>
            <a:stretch>
              <a:fillRect l="-21879" t="-23055" r="-23553" b="-82973"/>
            </a:stretch>
          </a:blipFill>
        </p:spPr>
      </p:sp>
      <p:sp>
        <p:nvSpPr>
          <p:cNvPr id="18" name="Freeform 18"/>
          <p:cNvSpPr/>
          <p:nvPr/>
        </p:nvSpPr>
        <p:spPr>
          <a:xfrm>
            <a:off x="4066092" y="7542228"/>
            <a:ext cx="2383411" cy="2253509"/>
          </a:xfrm>
          <a:custGeom>
            <a:avLst/>
            <a:gdLst/>
            <a:ahLst/>
            <a:cxnLst/>
            <a:rect l="l" t="t" r="r" b="b"/>
            <a:pathLst>
              <a:path w="2383411" h="2253509">
                <a:moveTo>
                  <a:pt x="0" y="0"/>
                </a:moveTo>
                <a:lnTo>
                  <a:pt x="2383412" y="0"/>
                </a:lnTo>
                <a:lnTo>
                  <a:pt x="2383412" y="2253508"/>
                </a:lnTo>
                <a:lnTo>
                  <a:pt x="0" y="2253508"/>
                </a:lnTo>
                <a:lnTo>
                  <a:pt x="0" y="0"/>
                </a:lnTo>
                <a:close/>
              </a:path>
            </a:pathLst>
          </a:custGeom>
          <a:blipFill>
            <a:blip r:embed="rId18"/>
            <a:stretch>
              <a:fillRect l="-198741" t="-29064" r="-74471" b="-160566"/>
            </a:stretch>
          </a:blipFill>
        </p:spPr>
      </p:sp>
      <p:sp>
        <p:nvSpPr>
          <p:cNvPr id="19" name="Freeform 19"/>
          <p:cNvSpPr/>
          <p:nvPr/>
        </p:nvSpPr>
        <p:spPr>
          <a:xfrm>
            <a:off x="4048273" y="2394097"/>
            <a:ext cx="2419423" cy="2363804"/>
          </a:xfrm>
          <a:custGeom>
            <a:avLst/>
            <a:gdLst/>
            <a:ahLst/>
            <a:cxnLst/>
            <a:rect l="l" t="t" r="r" b="b"/>
            <a:pathLst>
              <a:path w="2419423" h="2363804">
                <a:moveTo>
                  <a:pt x="0" y="0"/>
                </a:moveTo>
                <a:lnTo>
                  <a:pt x="2419424" y="0"/>
                </a:lnTo>
                <a:lnTo>
                  <a:pt x="2419424" y="2363804"/>
                </a:lnTo>
                <a:lnTo>
                  <a:pt x="0" y="2363804"/>
                </a:lnTo>
                <a:lnTo>
                  <a:pt x="0" y="0"/>
                </a:lnTo>
                <a:close/>
              </a:path>
            </a:pathLst>
          </a:custGeom>
          <a:blipFill>
            <a:blip r:embed="rId19"/>
            <a:stretch>
              <a:fillRect l="-59111" t="-1670" r="-67153" b="-20492"/>
            </a:stretch>
          </a:blipFill>
        </p:spPr>
      </p:sp>
      <p:sp>
        <p:nvSpPr>
          <p:cNvPr id="20" name="Freeform 20"/>
          <p:cNvSpPr/>
          <p:nvPr/>
        </p:nvSpPr>
        <p:spPr>
          <a:xfrm>
            <a:off x="6762676" y="2175049"/>
            <a:ext cx="2381324" cy="2589481"/>
          </a:xfrm>
          <a:custGeom>
            <a:avLst/>
            <a:gdLst/>
            <a:ahLst/>
            <a:cxnLst/>
            <a:rect l="l" t="t" r="r" b="b"/>
            <a:pathLst>
              <a:path w="2381324" h="2589481">
                <a:moveTo>
                  <a:pt x="0" y="0"/>
                </a:moveTo>
                <a:lnTo>
                  <a:pt x="2381324" y="0"/>
                </a:lnTo>
                <a:lnTo>
                  <a:pt x="2381324" y="2589481"/>
                </a:lnTo>
                <a:lnTo>
                  <a:pt x="0" y="2589481"/>
                </a:lnTo>
                <a:lnTo>
                  <a:pt x="0" y="0"/>
                </a:lnTo>
                <a:close/>
              </a:path>
            </a:pathLst>
          </a:custGeom>
          <a:blipFill>
            <a:blip r:embed="rId20"/>
            <a:stretch>
              <a:fillRect l="-79639" t="-12251" r="-87326" b="-54692"/>
            </a:stretch>
          </a:blipFill>
        </p:spPr>
      </p:sp>
      <p:sp>
        <p:nvSpPr>
          <p:cNvPr id="21" name="TextBox 21"/>
          <p:cNvSpPr txBox="1"/>
          <p:nvPr/>
        </p:nvSpPr>
        <p:spPr>
          <a:xfrm>
            <a:off x="1066800" y="1536882"/>
            <a:ext cx="10309665" cy="487807"/>
          </a:xfrm>
          <a:prstGeom prst="rect">
            <a:avLst/>
          </a:prstGeom>
        </p:spPr>
        <p:txBody>
          <a:bodyPr lIns="0" tIns="0" rIns="0" bIns="0" rtlCol="0" anchor="t">
            <a:spAutoFit/>
          </a:bodyPr>
          <a:lstStyle/>
          <a:p>
            <a:pPr marL="315213" lvl="1" algn="l">
              <a:lnSpc>
                <a:spcPts val="4087"/>
              </a:lnSpc>
            </a:pPr>
            <a:r>
              <a:rPr lang="en-US" sz="2919" dirty="0">
                <a:solidFill>
                  <a:srgbClr val="035478"/>
                </a:solidFill>
                <a:latin typeface="Lobster"/>
                <a:ea typeface="Lobster"/>
                <a:cs typeface="Lobster"/>
                <a:sym typeface="Lobster"/>
              </a:rPr>
              <a:t>Atelier n°1 – Atelier du </a:t>
            </a:r>
            <a:r>
              <a:rPr lang="en-US" sz="2919" dirty="0" err="1">
                <a:solidFill>
                  <a:srgbClr val="035478"/>
                </a:solidFill>
                <a:latin typeface="Lobster"/>
                <a:ea typeface="Lobster"/>
                <a:cs typeface="Lobster"/>
                <a:sym typeface="Lobster"/>
              </a:rPr>
              <a:t>repas</a:t>
            </a:r>
            <a:r>
              <a:rPr lang="en-US" sz="2919" dirty="0">
                <a:solidFill>
                  <a:srgbClr val="035478"/>
                </a:solidFill>
                <a:latin typeface="Lobster"/>
                <a:ea typeface="Lobster"/>
                <a:cs typeface="Lobster"/>
                <a:sym typeface="Lobster"/>
              </a:rPr>
              <a:t> : Qui </a:t>
            </a:r>
            <a:r>
              <a:rPr lang="en-US" sz="2919" dirty="0" err="1">
                <a:solidFill>
                  <a:srgbClr val="035478"/>
                </a:solidFill>
                <a:latin typeface="Lobster"/>
                <a:ea typeface="Lobster"/>
                <a:cs typeface="Lobster"/>
                <a:sym typeface="Lobster"/>
              </a:rPr>
              <a:t>aimerais-tu</a:t>
            </a:r>
            <a:r>
              <a:rPr lang="en-US" sz="2919" dirty="0">
                <a:solidFill>
                  <a:srgbClr val="035478"/>
                </a:solidFill>
                <a:latin typeface="Lobster"/>
                <a:ea typeface="Lobster"/>
                <a:cs typeface="Lobster"/>
                <a:sym typeface="Lobster"/>
              </a:rPr>
              <a:t> inviter à ta table ?</a:t>
            </a:r>
          </a:p>
        </p:txBody>
      </p:sp>
      <p:sp>
        <p:nvSpPr>
          <p:cNvPr id="22" name="TextBox 22"/>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23" name="TextBox 23"/>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24" name="TextBox 24"/>
          <p:cNvSpPr txBox="1"/>
          <p:nvPr/>
        </p:nvSpPr>
        <p:spPr>
          <a:xfrm>
            <a:off x="3867459" y="10098405"/>
            <a:ext cx="10553082" cy="2076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Infos : </a:t>
            </a:r>
            <a:r>
              <a:rPr lang="en-US" sz="1200" u="sng">
                <a:solidFill>
                  <a:srgbClr val="000000"/>
                </a:solidFill>
                <a:latin typeface="Helvetica"/>
                <a:ea typeface="Helvetica"/>
                <a:cs typeface="Helvetica"/>
                <a:sym typeface="Helvetica"/>
                <a:hlinkClick r:id="rId21" tooltip="mailto:enfance-familles@eerv.ch"/>
              </a:rPr>
              <a:t>enfance-familles@eerv.ch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2"/>
            <a:stretch>
              <a:fillRect/>
            </a:stretch>
          </a:blipFill>
        </p:spPr>
      </p:sp>
      <p:sp>
        <p:nvSpPr>
          <p:cNvPr id="3" name="Freeform 3"/>
          <p:cNvSpPr/>
          <p:nvPr/>
        </p:nvSpPr>
        <p:spPr>
          <a:xfrm>
            <a:off x="0" y="9769691"/>
            <a:ext cx="3805962" cy="536359"/>
          </a:xfrm>
          <a:custGeom>
            <a:avLst/>
            <a:gdLst/>
            <a:ahLst/>
            <a:cxnLst/>
            <a:rect l="l" t="t" r="r" b="b"/>
            <a:pathLst>
              <a:path w="3805962" h="536359">
                <a:moveTo>
                  <a:pt x="0" y="0"/>
                </a:moveTo>
                <a:lnTo>
                  <a:pt x="3805962" y="0"/>
                </a:lnTo>
                <a:lnTo>
                  <a:pt x="3805962" y="536359"/>
                </a:lnTo>
                <a:lnTo>
                  <a:pt x="0" y="536359"/>
                </a:lnTo>
                <a:lnTo>
                  <a:pt x="0" y="0"/>
                </a:lnTo>
                <a:close/>
              </a:path>
            </a:pathLst>
          </a:custGeom>
          <a:blipFill>
            <a:blip r:embed="rId3"/>
            <a:stretch>
              <a:fillRect t="-2890"/>
            </a:stretch>
          </a:blipFill>
        </p:spPr>
      </p:sp>
      <p:sp>
        <p:nvSpPr>
          <p:cNvPr id="4" name="Freeform 4"/>
          <p:cNvSpPr/>
          <p:nvPr/>
        </p:nvSpPr>
        <p:spPr>
          <a:xfrm>
            <a:off x="14329948" y="2294213"/>
            <a:ext cx="2119326" cy="2226054"/>
          </a:xfrm>
          <a:custGeom>
            <a:avLst/>
            <a:gdLst/>
            <a:ahLst/>
            <a:cxnLst/>
            <a:rect l="l" t="t" r="r" b="b"/>
            <a:pathLst>
              <a:path w="2119326" h="2226054">
                <a:moveTo>
                  <a:pt x="0" y="0"/>
                </a:moveTo>
                <a:lnTo>
                  <a:pt x="2119326" y="0"/>
                </a:lnTo>
                <a:lnTo>
                  <a:pt x="2119326" y="2226055"/>
                </a:lnTo>
                <a:lnTo>
                  <a:pt x="0" y="2226055"/>
                </a:lnTo>
                <a:lnTo>
                  <a:pt x="0" y="0"/>
                </a:lnTo>
                <a:close/>
              </a:path>
            </a:pathLst>
          </a:custGeom>
          <a:blipFill>
            <a:blip r:embed="rId4"/>
            <a:stretch>
              <a:fillRect l="-111711" t="-10706" r="-11360" b="-10614"/>
            </a:stretch>
          </a:blipFill>
        </p:spPr>
      </p:sp>
      <p:sp>
        <p:nvSpPr>
          <p:cNvPr id="5" name="Freeform 5"/>
          <p:cNvSpPr/>
          <p:nvPr/>
        </p:nvSpPr>
        <p:spPr>
          <a:xfrm>
            <a:off x="9131041" y="7338877"/>
            <a:ext cx="2248033" cy="2368274"/>
          </a:xfrm>
          <a:custGeom>
            <a:avLst/>
            <a:gdLst/>
            <a:ahLst/>
            <a:cxnLst/>
            <a:rect l="l" t="t" r="r" b="b"/>
            <a:pathLst>
              <a:path w="2248033" h="2368274">
                <a:moveTo>
                  <a:pt x="0" y="0"/>
                </a:moveTo>
                <a:lnTo>
                  <a:pt x="2248032" y="0"/>
                </a:lnTo>
                <a:lnTo>
                  <a:pt x="2248032" y="2368274"/>
                </a:lnTo>
                <a:lnTo>
                  <a:pt x="0" y="2368274"/>
                </a:lnTo>
                <a:lnTo>
                  <a:pt x="0" y="0"/>
                </a:lnTo>
                <a:close/>
              </a:path>
            </a:pathLst>
          </a:custGeom>
          <a:blipFill>
            <a:blip r:embed="rId5"/>
            <a:stretch>
              <a:fillRect l="-141065" t="-31808" r="-117874" b="-95193"/>
            </a:stretch>
          </a:blipFill>
        </p:spPr>
      </p:sp>
      <p:sp>
        <p:nvSpPr>
          <p:cNvPr id="6" name="Freeform 6"/>
          <p:cNvSpPr/>
          <p:nvPr/>
        </p:nvSpPr>
        <p:spPr>
          <a:xfrm>
            <a:off x="9257034" y="4801928"/>
            <a:ext cx="2202586" cy="2233935"/>
          </a:xfrm>
          <a:custGeom>
            <a:avLst/>
            <a:gdLst/>
            <a:ahLst/>
            <a:cxnLst/>
            <a:rect l="l" t="t" r="r" b="b"/>
            <a:pathLst>
              <a:path w="2202586" h="2233935">
                <a:moveTo>
                  <a:pt x="0" y="0"/>
                </a:moveTo>
                <a:lnTo>
                  <a:pt x="2202586" y="0"/>
                </a:lnTo>
                <a:lnTo>
                  <a:pt x="2202586" y="2233935"/>
                </a:lnTo>
                <a:lnTo>
                  <a:pt x="0" y="2233935"/>
                </a:lnTo>
                <a:lnTo>
                  <a:pt x="0" y="0"/>
                </a:lnTo>
                <a:close/>
              </a:path>
            </a:pathLst>
          </a:custGeom>
          <a:blipFill>
            <a:blip r:embed="rId6"/>
            <a:stretch>
              <a:fillRect l="-45659" r="-42355" b="-23696"/>
            </a:stretch>
          </a:blipFill>
        </p:spPr>
      </p:sp>
      <p:sp>
        <p:nvSpPr>
          <p:cNvPr id="7" name="Freeform 7"/>
          <p:cNvSpPr/>
          <p:nvPr/>
        </p:nvSpPr>
        <p:spPr>
          <a:xfrm>
            <a:off x="4241190" y="4801928"/>
            <a:ext cx="2181841" cy="2233935"/>
          </a:xfrm>
          <a:custGeom>
            <a:avLst/>
            <a:gdLst/>
            <a:ahLst/>
            <a:cxnLst/>
            <a:rect l="l" t="t" r="r" b="b"/>
            <a:pathLst>
              <a:path w="2181841" h="2233935">
                <a:moveTo>
                  <a:pt x="0" y="0"/>
                </a:moveTo>
                <a:lnTo>
                  <a:pt x="2181841" y="0"/>
                </a:lnTo>
                <a:lnTo>
                  <a:pt x="2181841" y="2233935"/>
                </a:lnTo>
                <a:lnTo>
                  <a:pt x="0" y="2233935"/>
                </a:lnTo>
                <a:lnTo>
                  <a:pt x="0" y="0"/>
                </a:lnTo>
                <a:close/>
              </a:path>
            </a:pathLst>
          </a:custGeom>
          <a:blipFill>
            <a:blip r:embed="rId7"/>
            <a:stretch>
              <a:fillRect l="-207903" t="-43834" r="-754" b="-57390"/>
            </a:stretch>
          </a:blipFill>
        </p:spPr>
      </p:sp>
      <p:sp>
        <p:nvSpPr>
          <p:cNvPr id="8" name="Freeform 8"/>
          <p:cNvSpPr/>
          <p:nvPr/>
        </p:nvSpPr>
        <p:spPr>
          <a:xfrm>
            <a:off x="6697407" y="7305003"/>
            <a:ext cx="2195828" cy="2402148"/>
          </a:xfrm>
          <a:custGeom>
            <a:avLst/>
            <a:gdLst/>
            <a:ahLst/>
            <a:cxnLst/>
            <a:rect l="l" t="t" r="r" b="b"/>
            <a:pathLst>
              <a:path w="2195828" h="2402148">
                <a:moveTo>
                  <a:pt x="0" y="0"/>
                </a:moveTo>
                <a:lnTo>
                  <a:pt x="2195829" y="0"/>
                </a:lnTo>
                <a:lnTo>
                  <a:pt x="2195829" y="2402148"/>
                </a:lnTo>
                <a:lnTo>
                  <a:pt x="0" y="2402148"/>
                </a:lnTo>
                <a:lnTo>
                  <a:pt x="0" y="0"/>
                </a:lnTo>
                <a:close/>
              </a:path>
            </a:pathLst>
          </a:custGeom>
          <a:blipFill>
            <a:blip r:embed="rId8"/>
            <a:stretch>
              <a:fillRect l="-79449" t="-49755" r="-344539" b="-168769"/>
            </a:stretch>
          </a:blipFill>
        </p:spPr>
      </p:sp>
      <p:sp>
        <p:nvSpPr>
          <p:cNvPr id="9" name="Freeform 9"/>
          <p:cNvSpPr/>
          <p:nvPr/>
        </p:nvSpPr>
        <p:spPr>
          <a:xfrm>
            <a:off x="1838726" y="2309854"/>
            <a:ext cx="2084001" cy="2233487"/>
          </a:xfrm>
          <a:custGeom>
            <a:avLst/>
            <a:gdLst/>
            <a:ahLst/>
            <a:cxnLst/>
            <a:rect l="l" t="t" r="r" b="b"/>
            <a:pathLst>
              <a:path w="2084001" h="2233487">
                <a:moveTo>
                  <a:pt x="0" y="0"/>
                </a:moveTo>
                <a:lnTo>
                  <a:pt x="2084002" y="0"/>
                </a:lnTo>
                <a:lnTo>
                  <a:pt x="2084002" y="2233486"/>
                </a:lnTo>
                <a:lnTo>
                  <a:pt x="0" y="2233486"/>
                </a:lnTo>
                <a:lnTo>
                  <a:pt x="0" y="0"/>
                </a:lnTo>
                <a:close/>
              </a:path>
            </a:pathLst>
          </a:custGeom>
          <a:blipFill>
            <a:blip r:embed="rId9"/>
            <a:stretch>
              <a:fillRect l="-59514" t="-15393" r="-168790" b="-89013"/>
            </a:stretch>
          </a:blipFill>
        </p:spPr>
      </p:sp>
      <p:sp>
        <p:nvSpPr>
          <p:cNvPr id="10" name="Freeform 10"/>
          <p:cNvSpPr/>
          <p:nvPr/>
        </p:nvSpPr>
        <p:spPr>
          <a:xfrm>
            <a:off x="11803405" y="7326255"/>
            <a:ext cx="2146254" cy="2337985"/>
          </a:xfrm>
          <a:custGeom>
            <a:avLst/>
            <a:gdLst/>
            <a:ahLst/>
            <a:cxnLst/>
            <a:rect l="l" t="t" r="r" b="b"/>
            <a:pathLst>
              <a:path w="2146254" h="2337985">
                <a:moveTo>
                  <a:pt x="0" y="0"/>
                </a:moveTo>
                <a:lnTo>
                  <a:pt x="2146254" y="0"/>
                </a:lnTo>
                <a:lnTo>
                  <a:pt x="2146254" y="2337985"/>
                </a:lnTo>
                <a:lnTo>
                  <a:pt x="0" y="2337985"/>
                </a:lnTo>
                <a:lnTo>
                  <a:pt x="0" y="0"/>
                </a:lnTo>
                <a:close/>
              </a:path>
            </a:pathLst>
          </a:custGeom>
          <a:blipFill>
            <a:blip r:embed="rId9"/>
            <a:stretch>
              <a:fillRect l="-187994" t="-16724" r="-69324" b="-102151"/>
            </a:stretch>
          </a:blipFill>
        </p:spPr>
      </p:sp>
      <p:sp>
        <p:nvSpPr>
          <p:cNvPr id="11" name="Freeform 11"/>
          <p:cNvSpPr/>
          <p:nvPr/>
        </p:nvSpPr>
        <p:spPr>
          <a:xfrm>
            <a:off x="6742915" y="2343210"/>
            <a:ext cx="2243826" cy="2188594"/>
          </a:xfrm>
          <a:custGeom>
            <a:avLst/>
            <a:gdLst/>
            <a:ahLst/>
            <a:cxnLst/>
            <a:rect l="l" t="t" r="r" b="b"/>
            <a:pathLst>
              <a:path w="2243826" h="2188594">
                <a:moveTo>
                  <a:pt x="0" y="0"/>
                </a:moveTo>
                <a:lnTo>
                  <a:pt x="2243827" y="0"/>
                </a:lnTo>
                <a:lnTo>
                  <a:pt x="2243827" y="2188594"/>
                </a:lnTo>
                <a:lnTo>
                  <a:pt x="0" y="2188594"/>
                </a:lnTo>
                <a:lnTo>
                  <a:pt x="0" y="0"/>
                </a:lnTo>
                <a:close/>
              </a:path>
            </a:pathLst>
          </a:custGeom>
          <a:blipFill>
            <a:blip r:embed="rId10"/>
            <a:stretch>
              <a:fillRect l="-49737" t="-15489" r="-90040" b="-48294"/>
            </a:stretch>
          </a:blipFill>
        </p:spPr>
      </p:sp>
      <p:sp>
        <p:nvSpPr>
          <p:cNvPr id="12" name="Freeform 12"/>
          <p:cNvSpPr/>
          <p:nvPr/>
        </p:nvSpPr>
        <p:spPr>
          <a:xfrm>
            <a:off x="6715771" y="4801928"/>
            <a:ext cx="2245988" cy="2196076"/>
          </a:xfrm>
          <a:custGeom>
            <a:avLst/>
            <a:gdLst/>
            <a:ahLst/>
            <a:cxnLst/>
            <a:rect l="l" t="t" r="r" b="b"/>
            <a:pathLst>
              <a:path w="2245988" h="2196076">
                <a:moveTo>
                  <a:pt x="0" y="0"/>
                </a:moveTo>
                <a:lnTo>
                  <a:pt x="2245988" y="0"/>
                </a:lnTo>
                <a:lnTo>
                  <a:pt x="2245988" y="2196076"/>
                </a:lnTo>
                <a:lnTo>
                  <a:pt x="0" y="2196076"/>
                </a:lnTo>
                <a:lnTo>
                  <a:pt x="0" y="0"/>
                </a:lnTo>
                <a:close/>
              </a:path>
            </a:pathLst>
          </a:custGeom>
          <a:blipFill>
            <a:blip r:embed="rId11"/>
            <a:stretch>
              <a:fillRect l="-124572" t="-27757" r="-166370" b="-138628"/>
            </a:stretch>
          </a:blipFill>
        </p:spPr>
      </p:sp>
      <p:sp>
        <p:nvSpPr>
          <p:cNvPr id="13" name="Freeform 13"/>
          <p:cNvSpPr/>
          <p:nvPr/>
        </p:nvSpPr>
        <p:spPr>
          <a:xfrm>
            <a:off x="14338993" y="7340904"/>
            <a:ext cx="2075192" cy="2275095"/>
          </a:xfrm>
          <a:custGeom>
            <a:avLst/>
            <a:gdLst/>
            <a:ahLst/>
            <a:cxnLst/>
            <a:rect l="l" t="t" r="r" b="b"/>
            <a:pathLst>
              <a:path w="2075192" h="2275095">
                <a:moveTo>
                  <a:pt x="0" y="0"/>
                </a:moveTo>
                <a:lnTo>
                  <a:pt x="2075192" y="0"/>
                </a:lnTo>
                <a:lnTo>
                  <a:pt x="2075192" y="2275095"/>
                </a:lnTo>
                <a:lnTo>
                  <a:pt x="0" y="2275095"/>
                </a:lnTo>
                <a:lnTo>
                  <a:pt x="0" y="0"/>
                </a:lnTo>
                <a:close/>
              </a:path>
            </a:pathLst>
          </a:custGeom>
          <a:blipFill>
            <a:blip r:embed="rId12"/>
            <a:stretch>
              <a:fillRect l="-192254" t="-22217" r="-66559" b="-95018"/>
            </a:stretch>
          </a:blipFill>
        </p:spPr>
      </p:sp>
      <p:sp>
        <p:nvSpPr>
          <p:cNvPr id="14" name="Freeform 14"/>
          <p:cNvSpPr/>
          <p:nvPr/>
        </p:nvSpPr>
        <p:spPr>
          <a:xfrm>
            <a:off x="1855071" y="4801928"/>
            <a:ext cx="2057958" cy="2196076"/>
          </a:xfrm>
          <a:custGeom>
            <a:avLst/>
            <a:gdLst/>
            <a:ahLst/>
            <a:cxnLst/>
            <a:rect l="l" t="t" r="r" b="b"/>
            <a:pathLst>
              <a:path w="2057958" h="2196076">
                <a:moveTo>
                  <a:pt x="0" y="0"/>
                </a:moveTo>
                <a:lnTo>
                  <a:pt x="2057957" y="0"/>
                </a:lnTo>
                <a:lnTo>
                  <a:pt x="2057957" y="2196076"/>
                </a:lnTo>
                <a:lnTo>
                  <a:pt x="0" y="2196076"/>
                </a:lnTo>
                <a:lnTo>
                  <a:pt x="0" y="0"/>
                </a:lnTo>
                <a:close/>
              </a:path>
            </a:pathLst>
          </a:custGeom>
          <a:blipFill>
            <a:blip r:embed="rId13"/>
            <a:stretch>
              <a:fillRect l="-125448" t="-112641" r="-296578" b="-113895"/>
            </a:stretch>
          </a:blipFill>
        </p:spPr>
      </p:sp>
      <p:sp>
        <p:nvSpPr>
          <p:cNvPr id="15" name="Freeform 15"/>
          <p:cNvSpPr/>
          <p:nvPr/>
        </p:nvSpPr>
        <p:spPr>
          <a:xfrm>
            <a:off x="11813641" y="2294213"/>
            <a:ext cx="2125782" cy="2226054"/>
          </a:xfrm>
          <a:custGeom>
            <a:avLst/>
            <a:gdLst/>
            <a:ahLst/>
            <a:cxnLst/>
            <a:rect l="l" t="t" r="r" b="b"/>
            <a:pathLst>
              <a:path w="2125782" h="2226054">
                <a:moveTo>
                  <a:pt x="0" y="0"/>
                </a:moveTo>
                <a:lnTo>
                  <a:pt x="2125782" y="0"/>
                </a:lnTo>
                <a:lnTo>
                  <a:pt x="2125782" y="2226055"/>
                </a:lnTo>
                <a:lnTo>
                  <a:pt x="0" y="2226055"/>
                </a:lnTo>
                <a:lnTo>
                  <a:pt x="0" y="0"/>
                </a:lnTo>
                <a:close/>
              </a:path>
            </a:pathLst>
          </a:custGeom>
          <a:blipFill>
            <a:blip r:embed="rId13"/>
            <a:stretch>
              <a:fillRect l="-214192" t="-148226" r="-214031" b="-88480"/>
            </a:stretch>
          </a:blipFill>
        </p:spPr>
      </p:sp>
      <p:sp>
        <p:nvSpPr>
          <p:cNvPr id="16" name="Freeform 16"/>
          <p:cNvSpPr/>
          <p:nvPr/>
        </p:nvSpPr>
        <p:spPr>
          <a:xfrm>
            <a:off x="11783470" y="4801928"/>
            <a:ext cx="2206751" cy="2208997"/>
          </a:xfrm>
          <a:custGeom>
            <a:avLst/>
            <a:gdLst/>
            <a:ahLst/>
            <a:cxnLst/>
            <a:rect l="l" t="t" r="r" b="b"/>
            <a:pathLst>
              <a:path w="2206751" h="2208997">
                <a:moveTo>
                  <a:pt x="0" y="0"/>
                </a:moveTo>
                <a:lnTo>
                  <a:pt x="2206751" y="0"/>
                </a:lnTo>
                <a:lnTo>
                  <a:pt x="2206751" y="2208997"/>
                </a:lnTo>
                <a:lnTo>
                  <a:pt x="0" y="2208997"/>
                </a:lnTo>
                <a:lnTo>
                  <a:pt x="0" y="0"/>
                </a:lnTo>
                <a:close/>
              </a:path>
            </a:pathLst>
          </a:custGeom>
          <a:blipFill>
            <a:blip r:embed="rId13"/>
            <a:stretch>
              <a:fillRect l="-305571" t="-100972" r="-5717" b="-73283"/>
            </a:stretch>
          </a:blipFill>
        </p:spPr>
      </p:sp>
      <p:sp>
        <p:nvSpPr>
          <p:cNvPr id="17" name="Freeform 17"/>
          <p:cNvSpPr/>
          <p:nvPr/>
        </p:nvSpPr>
        <p:spPr>
          <a:xfrm>
            <a:off x="4203618" y="2331674"/>
            <a:ext cx="2211666" cy="2211666"/>
          </a:xfrm>
          <a:custGeom>
            <a:avLst/>
            <a:gdLst/>
            <a:ahLst/>
            <a:cxnLst/>
            <a:rect l="l" t="t" r="r" b="b"/>
            <a:pathLst>
              <a:path w="2211666" h="2211666">
                <a:moveTo>
                  <a:pt x="0" y="0"/>
                </a:moveTo>
                <a:lnTo>
                  <a:pt x="2211666" y="0"/>
                </a:lnTo>
                <a:lnTo>
                  <a:pt x="2211666" y="2211666"/>
                </a:lnTo>
                <a:lnTo>
                  <a:pt x="0" y="2211666"/>
                </a:lnTo>
                <a:lnTo>
                  <a:pt x="0" y="0"/>
                </a:lnTo>
                <a:close/>
              </a:path>
            </a:pathLst>
          </a:custGeom>
          <a:blipFill>
            <a:blip r:embed="rId13"/>
            <a:stretch>
              <a:fillRect l="-61813" t="-201565" r="-353500" b="-42407"/>
            </a:stretch>
          </a:blipFill>
        </p:spPr>
      </p:sp>
      <p:sp>
        <p:nvSpPr>
          <p:cNvPr id="18" name="Freeform 18"/>
          <p:cNvSpPr/>
          <p:nvPr/>
        </p:nvSpPr>
        <p:spPr>
          <a:xfrm>
            <a:off x="1855071" y="7340904"/>
            <a:ext cx="2091676" cy="2194969"/>
          </a:xfrm>
          <a:custGeom>
            <a:avLst/>
            <a:gdLst/>
            <a:ahLst/>
            <a:cxnLst/>
            <a:rect l="l" t="t" r="r" b="b"/>
            <a:pathLst>
              <a:path w="2091676" h="2194969">
                <a:moveTo>
                  <a:pt x="0" y="0"/>
                </a:moveTo>
                <a:lnTo>
                  <a:pt x="2091676" y="0"/>
                </a:lnTo>
                <a:lnTo>
                  <a:pt x="2091676" y="2194968"/>
                </a:lnTo>
                <a:lnTo>
                  <a:pt x="0" y="2194968"/>
                </a:lnTo>
                <a:lnTo>
                  <a:pt x="0" y="0"/>
                </a:lnTo>
                <a:close/>
              </a:path>
            </a:pathLst>
          </a:custGeom>
          <a:blipFill>
            <a:blip r:embed="rId14"/>
            <a:stretch>
              <a:fillRect l="-56572" t="-180647" r="-324463" b="-24761"/>
            </a:stretch>
          </a:blipFill>
        </p:spPr>
      </p:sp>
      <p:sp>
        <p:nvSpPr>
          <p:cNvPr id="19" name="Freeform 19"/>
          <p:cNvSpPr/>
          <p:nvPr/>
        </p:nvSpPr>
        <p:spPr>
          <a:xfrm>
            <a:off x="4242022" y="7340904"/>
            <a:ext cx="2164395" cy="2308688"/>
          </a:xfrm>
          <a:custGeom>
            <a:avLst/>
            <a:gdLst/>
            <a:ahLst/>
            <a:cxnLst/>
            <a:rect l="l" t="t" r="r" b="b"/>
            <a:pathLst>
              <a:path w="2164395" h="2308688">
                <a:moveTo>
                  <a:pt x="0" y="0"/>
                </a:moveTo>
                <a:lnTo>
                  <a:pt x="2164395" y="0"/>
                </a:lnTo>
                <a:lnTo>
                  <a:pt x="2164395" y="2308688"/>
                </a:lnTo>
                <a:lnTo>
                  <a:pt x="0" y="2308688"/>
                </a:lnTo>
                <a:lnTo>
                  <a:pt x="0" y="0"/>
                </a:lnTo>
                <a:close/>
              </a:path>
            </a:pathLst>
          </a:custGeom>
          <a:blipFill>
            <a:blip r:embed="rId14"/>
            <a:stretch>
              <a:fillRect l="-44714" t="-54761" r="-357395" b="-158861"/>
            </a:stretch>
          </a:blipFill>
        </p:spPr>
      </p:sp>
      <p:sp>
        <p:nvSpPr>
          <p:cNvPr id="20" name="Freeform 20"/>
          <p:cNvSpPr/>
          <p:nvPr/>
        </p:nvSpPr>
        <p:spPr>
          <a:xfrm>
            <a:off x="9262967" y="2343210"/>
            <a:ext cx="2157266" cy="2177057"/>
          </a:xfrm>
          <a:custGeom>
            <a:avLst/>
            <a:gdLst/>
            <a:ahLst/>
            <a:cxnLst/>
            <a:rect l="l" t="t" r="r" b="b"/>
            <a:pathLst>
              <a:path w="2157266" h="2177057">
                <a:moveTo>
                  <a:pt x="0" y="0"/>
                </a:moveTo>
                <a:lnTo>
                  <a:pt x="2157266" y="0"/>
                </a:lnTo>
                <a:lnTo>
                  <a:pt x="2157266" y="2177058"/>
                </a:lnTo>
                <a:lnTo>
                  <a:pt x="0" y="2177058"/>
                </a:lnTo>
                <a:lnTo>
                  <a:pt x="0" y="0"/>
                </a:lnTo>
                <a:close/>
              </a:path>
            </a:pathLst>
          </a:custGeom>
          <a:blipFill>
            <a:blip r:embed="rId15"/>
            <a:stretch>
              <a:fillRect l="-194171" t="-72818" r="-420762" b="-299176"/>
            </a:stretch>
          </a:blipFill>
        </p:spPr>
      </p:sp>
      <p:sp>
        <p:nvSpPr>
          <p:cNvPr id="21" name="Freeform 21"/>
          <p:cNvSpPr/>
          <p:nvPr/>
        </p:nvSpPr>
        <p:spPr>
          <a:xfrm>
            <a:off x="14320249" y="4826866"/>
            <a:ext cx="2112681" cy="2171138"/>
          </a:xfrm>
          <a:custGeom>
            <a:avLst/>
            <a:gdLst/>
            <a:ahLst/>
            <a:cxnLst/>
            <a:rect l="l" t="t" r="r" b="b"/>
            <a:pathLst>
              <a:path w="2112681" h="2171138">
                <a:moveTo>
                  <a:pt x="0" y="0"/>
                </a:moveTo>
                <a:lnTo>
                  <a:pt x="2112680" y="0"/>
                </a:lnTo>
                <a:lnTo>
                  <a:pt x="2112680" y="2171138"/>
                </a:lnTo>
                <a:lnTo>
                  <a:pt x="0" y="2171138"/>
                </a:lnTo>
                <a:lnTo>
                  <a:pt x="0" y="0"/>
                </a:lnTo>
                <a:close/>
              </a:path>
            </a:pathLst>
          </a:custGeom>
          <a:blipFill>
            <a:blip r:embed="rId16"/>
            <a:stretch>
              <a:fillRect l="-101933" t="-42396" r="-311716" b="-190608"/>
            </a:stretch>
          </a:blipFill>
        </p:spPr>
      </p:sp>
      <p:sp>
        <p:nvSpPr>
          <p:cNvPr id="22" name="TextBox 22"/>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23" name="TextBox 23"/>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24" name="TextBox 24"/>
          <p:cNvSpPr txBox="1"/>
          <p:nvPr/>
        </p:nvSpPr>
        <p:spPr>
          <a:xfrm>
            <a:off x="3867459" y="10098405"/>
            <a:ext cx="10553082" cy="2076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Infos : </a:t>
            </a:r>
            <a:r>
              <a:rPr lang="en-US" sz="1200" u="sng">
                <a:solidFill>
                  <a:srgbClr val="000000"/>
                </a:solidFill>
                <a:latin typeface="Helvetica"/>
                <a:ea typeface="Helvetica"/>
                <a:cs typeface="Helvetica"/>
                <a:sym typeface="Helvetica"/>
                <a:hlinkClick r:id="rId17" tooltip="mailto:enfance-familles@eerv.ch"/>
              </a:rPr>
              <a:t>enfance-familles@eerv.ch</a:t>
            </a:r>
          </a:p>
        </p:txBody>
      </p:sp>
      <p:sp>
        <p:nvSpPr>
          <p:cNvPr id="25" name="TextBox 25"/>
          <p:cNvSpPr txBox="1"/>
          <p:nvPr/>
        </p:nvSpPr>
        <p:spPr>
          <a:xfrm>
            <a:off x="1103942" y="1536868"/>
            <a:ext cx="10309665" cy="487807"/>
          </a:xfrm>
          <a:prstGeom prst="rect">
            <a:avLst/>
          </a:prstGeom>
        </p:spPr>
        <p:txBody>
          <a:bodyPr lIns="0" tIns="0" rIns="0" bIns="0" rtlCol="0" anchor="t">
            <a:spAutoFit/>
          </a:bodyPr>
          <a:lstStyle/>
          <a:p>
            <a:pPr marL="315213" lvl="1" algn="l">
              <a:lnSpc>
                <a:spcPts val="4087"/>
              </a:lnSpc>
            </a:pPr>
            <a:r>
              <a:rPr lang="en-US" sz="2919" dirty="0">
                <a:solidFill>
                  <a:srgbClr val="035478"/>
                </a:solidFill>
                <a:latin typeface="Lobster"/>
                <a:ea typeface="Lobster"/>
                <a:cs typeface="Lobster"/>
                <a:sym typeface="Lobster"/>
              </a:rPr>
              <a:t>Atelier n°1 - Atelier du </a:t>
            </a:r>
            <a:r>
              <a:rPr lang="en-US" sz="2919" dirty="0" err="1">
                <a:solidFill>
                  <a:srgbClr val="035478"/>
                </a:solidFill>
                <a:latin typeface="Lobster"/>
                <a:ea typeface="Lobster"/>
                <a:cs typeface="Lobster"/>
                <a:sym typeface="Lobster"/>
              </a:rPr>
              <a:t>repas</a:t>
            </a:r>
            <a:r>
              <a:rPr lang="en-US" sz="2919" dirty="0">
                <a:solidFill>
                  <a:srgbClr val="035478"/>
                </a:solidFill>
                <a:latin typeface="Lobster"/>
                <a:ea typeface="Lobster"/>
                <a:cs typeface="Lobster"/>
                <a:sym typeface="Lobster"/>
              </a:rPr>
              <a:t> : Qui </a:t>
            </a:r>
            <a:r>
              <a:rPr lang="en-US" sz="2919" dirty="0" err="1">
                <a:solidFill>
                  <a:srgbClr val="035478"/>
                </a:solidFill>
                <a:latin typeface="Lobster"/>
                <a:ea typeface="Lobster"/>
                <a:cs typeface="Lobster"/>
                <a:sym typeface="Lobster"/>
              </a:rPr>
              <a:t>aimerais-tu</a:t>
            </a:r>
            <a:r>
              <a:rPr lang="en-US" sz="2919" dirty="0">
                <a:solidFill>
                  <a:srgbClr val="035478"/>
                </a:solidFill>
                <a:latin typeface="Lobster"/>
                <a:ea typeface="Lobster"/>
                <a:cs typeface="Lobster"/>
                <a:sym typeface="Lobster"/>
              </a:rPr>
              <a:t> inviter à ta table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2"/>
            <a:stretch>
              <a:fillRect/>
            </a:stretch>
          </a:blipFill>
        </p:spPr>
      </p:sp>
      <p:sp>
        <p:nvSpPr>
          <p:cNvPr id="3" name="Freeform 3"/>
          <p:cNvSpPr/>
          <p:nvPr/>
        </p:nvSpPr>
        <p:spPr>
          <a:xfrm>
            <a:off x="0" y="9769691"/>
            <a:ext cx="3805962" cy="536359"/>
          </a:xfrm>
          <a:custGeom>
            <a:avLst/>
            <a:gdLst/>
            <a:ahLst/>
            <a:cxnLst/>
            <a:rect l="l" t="t" r="r" b="b"/>
            <a:pathLst>
              <a:path w="3805962" h="536359">
                <a:moveTo>
                  <a:pt x="0" y="0"/>
                </a:moveTo>
                <a:lnTo>
                  <a:pt x="3805962" y="0"/>
                </a:lnTo>
                <a:lnTo>
                  <a:pt x="3805962" y="536359"/>
                </a:lnTo>
                <a:lnTo>
                  <a:pt x="0" y="536359"/>
                </a:lnTo>
                <a:lnTo>
                  <a:pt x="0" y="0"/>
                </a:lnTo>
                <a:close/>
              </a:path>
            </a:pathLst>
          </a:custGeom>
          <a:blipFill>
            <a:blip r:embed="rId3"/>
            <a:stretch>
              <a:fillRect t="-2890"/>
            </a:stretch>
          </a:blipFill>
        </p:spPr>
      </p:sp>
      <p:sp>
        <p:nvSpPr>
          <p:cNvPr id="4" name="TextBox 4"/>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5" name="TextBox 5"/>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6" name="TextBox 6"/>
          <p:cNvSpPr txBox="1"/>
          <p:nvPr/>
        </p:nvSpPr>
        <p:spPr>
          <a:xfrm>
            <a:off x="3867459" y="10098405"/>
            <a:ext cx="10553082" cy="2076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Infos : </a:t>
            </a:r>
            <a:r>
              <a:rPr lang="en-US" sz="1200" u="sng">
                <a:solidFill>
                  <a:srgbClr val="000000"/>
                </a:solidFill>
                <a:latin typeface="Helvetica"/>
                <a:ea typeface="Helvetica"/>
                <a:cs typeface="Helvetica"/>
                <a:sym typeface="Helvetica"/>
                <a:hlinkClick r:id="rId4" tooltip="mailto:enfance-familles@eerv.ch"/>
              </a:rPr>
              <a:t>enfance-familles@eerv.ch</a:t>
            </a:r>
          </a:p>
        </p:txBody>
      </p:sp>
      <p:sp>
        <p:nvSpPr>
          <p:cNvPr id="7" name="TextBox 7"/>
          <p:cNvSpPr txBox="1"/>
          <p:nvPr/>
        </p:nvSpPr>
        <p:spPr>
          <a:xfrm>
            <a:off x="1143000" y="1531374"/>
            <a:ext cx="10309665" cy="487807"/>
          </a:xfrm>
          <a:prstGeom prst="rect">
            <a:avLst/>
          </a:prstGeom>
        </p:spPr>
        <p:txBody>
          <a:bodyPr lIns="0" tIns="0" rIns="0" bIns="0" rtlCol="0" anchor="t">
            <a:spAutoFit/>
          </a:bodyPr>
          <a:lstStyle/>
          <a:p>
            <a:pPr marL="315213" lvl="1" algn="l">
              <a:lnSpc>
                <a:spcPts val="4087"/>
              </a:lnSpc>
            </a:pPr>
            <a:r>
              <a:rPr lang="en-US" sz="2919" dirty="0">
                <a:solidFill>
                  <a:srgbClr val="035478"/>
                </a:solidFill>
                <a:latin typeface="Lobster"/>
                <a:ea typeface="Lobster"/>
                <a:cs typeface="Lobster"/>
                <a:sym typeface="Lobster"/>
              </a:rPr>
              <a:t>Atelier n°1 – Atelier du </a:t>
            </a:r>
            <a:r>
              <a:rPr lang="en-US" sz="2919" dirty="0" err="1">
                <a:solidFill>
                  <a:srgbClr val="035478"/>
                </a:solidFill>
                <a:latin typeface="Lobster"/>
                <a:ea typeface="Lobster"/>
                <a:cs typeface="Lobster"/>
                <a:sym typeface="Lobster"/>
              </a:rPr>
              <a:t>repas</a:t>
            </a:r>
            <a:r>
              <a:rPr lang="en-US" sz="2919" dirty="0">
                <a:solidFill>
                  <a:srgbClr val="035478"/>
                </a:solidFill>
                <a:latin typeface="Lobster"/>
                <a:ea typeface="Lobster"/>
                <a:cs typeface="Lobster"/>
                <a:sym typeface="Lobster"/>
              </a:rPr>
              <a:t> : Qui </a:t>
            </a:r>
            <a:r>
              <a:rPr lang="en-US" sz="2919" dirty="0" err="1">
                <a:solidFill>
                  <a:srgbClr val="035478"/>
                </a:solidFill>
                <a:latin typeface="Lobster"/>
                <a:ea typeface="Lobster"/>
                <a:cs typeface="Lobster"/>
                <a:sym typeface="Lobster"/>
              </a:rPr>
              <a:t>aimerais-tu</a:t>
            </a:r>
            <a:r>
              <a:rPr lang="en-US" sz="2919" dirty="0">
                <a:solidFill>
                  <a:srgbClr val="035478"/>
                </a:solidFill>
                <a:latin typeface="Lobster"/>
                <a:ea typeface="Lobster"/>
                <a:cs typeface="Lobster"/>
                <a:sym typeface="Lobster"/>
              </a:rPr>
              <a:t> inviter à ta table ?</a:t>
            </a:r>
          </a:p>
        </p:txBody>
      </p:sp>
      <p:sp>
        <p:nvSpPr>
          <p:cNvPr id="8" name="Freeform 8"/>
          <p:cNvSpPr/>
          <p:nvPr/>
        </p:nvSpPr>
        <p:spPr>
          <a:xfrm>
            <a:off x="1463660" y="5894065"/>
            <a:ext cx="8229600" cy="3267629"/>
          </a:xfrm>
          <a:custGeom>
            <a:avLst/>
            <a:gdLst/>
            <a:ahLst/>
            <a:cxnLst/>
            <a:rect l="l" t="t" r="r" b="b"/>
            <a:pathLst>
              <a:path w="8229600" h="3267629">
                <a:moveTo>
                  <a:pt x="0" y="0"/>
                </a:moveTo>
                <a:lnTo>
                  <a:pt x="8229600" y="0"/>
                </a:lnTo>
                <a:lnTo>
                  <a:pt x="8229600" y="3267629"/>
                </a:lnTo>
                <a:lnTo>
                  <a:pt x="0" y="3267629"/>
                </a:lnTo>
                <a:lnTo>
                  <a:pt x="0" y="0"/>
                </a:lnTo>
                <a:close/>
              </a:path>
            </a:pathLst>
          </a:custGeom>
          <a:blipFill>
            <a:blip r:embed="rId5"/>
            <a:stretch>
              <a:fillRect b="-151852"/>
            </a:stretch>
          </a:blipFill>
        </p:spPr>
      </p:sp>
      <p:sp>
        <p:nvSpPr>
          <p:cNvPr id="9" name="Freeform 9"/>
          <p:cNvSpPr/>
          <p:nvPr/>
        </p:nvSpPr>
        <p:spPr>
          <a:xfrm>
            <a:off x="1463660" y="2274011"/>
            <a:ext cx="8229600" cy="3267629"/>
          </a:xfrm>
          <a:custGeom>
            <a:avLst/>
            <a:gdLst/>
            <a:ahLst/>
            <a:cxnLst/>
            <a:rect l="l" t="t" r="r" b="b"/>
            <a:pathLst>
              <a:path w="8229600" h="3267629">
                <a:moveTo>
                  <a:pt x="0" y="0"/>
                </a:moveTo>
                <a:lnTo>
                  <a:pt x="8229600" y="0"/>
                </a:lnTo>
                <a:lnTo>
                  <a:pt x="8229600" y="3267629"/>
                </a:lnTo>
                <a:lnTo>
                  <a:pt x="0" y="3267629"/>
                </a:lnTo>
                <a:lnTo>
                  <a:pt x="0" y="0"/>
                </a:lnTo>
                <a:close/>
              </a:path>
            </a:pathLst>
          </a:custGeom>
          <a:blipFill>
            <a:blip r:embed="rId5"/>
            <a:stretch>
              <a:fillRect t="-151852"/>
            </a:stretch>
          </a:blipFill>
        </p:spPr>
      </p:sp>
      <p:sp>
        <p:nvSpPr>
          <p:cNvPr id="10" name="Freeform 10"/>
          <p:cNvSpPr/>
          <p:nvPr/>
        </p:nvSpPr>
        <p:spPr>
          <a:xfrm>
            <a:off x="10109779" y="5894065"/>
            <a:ext cx="6745930" cy="3267629"/>
          </a:xfrm>
          <a:custGeom>
            <a:avLst/>
            <a:gdLst/>
            <a:ahLst/>
            <a:cxnLst/>
            <a:rect l="l" t="t" r="r" b="b"/>
            <a:pathLst>
              <a:path w="6745930" h="3267629">
                <a:moveTo>
                  <a:pt x="0" y="0"/>
                </a:moveTo>
                <a:lnTo>
                  <a:pt x="6745930" y="0"/>
                </a:lnTo>
                <a:lnTo>
                  <a:pt x="6745930" y="3267629"/>
                </a:lnTo>
                <a:lnTo>
                  <a:pt x="0" y="3267629"/>
                </a:lnTo>
                <a:lnTo>
                  <a:pt x="0" y="0"/>
                </a:lnTo>
                <a:close/>
              </a:path>
            </a:pathLst>
          </a:custGeom>
          <a:blipFill>
            <a:blip r:embed="rId6"/>
            <a:stretch>
              <a:fillRect t="-103826" r="-25242" b="-54733"/>
            </a:stretch>
          </a:blipFill>
        </p:spPr>
      </p:sp>
      <p:sp>
        <p:nvSpPr>
          <p:cNvPr id="11" name="Freeform 11"/>
          <p:cNvSpPr/>
          <p:nvPr/>
        </p:nvSpPr>
        <p:spPr>
          <a:xfrm>
            <a:off x="10109779" y="2224651"/>
            <a:ext cx="6745930" cy="3342321"/>
          </a:xfrm>
          <a:custGeom>
            <a:avLst/>
            <a:gdLst/>
            <a:ahLst/>
            <a:cxnLst/>
            <a:rect l="l" t="t" r="r" b="b"/>
            <a:pathLst>
              <a:path w="6745930" h="3342321">
                <a:moveTo>
                  <a:pt x="0" y="0"/>
                </a:moveTo>
                <a:lnTo>
                  <a:pt x="6745930" y="0"/>
                </a:lnTo>
                <a:lnTo>
                  <a:pt x="6745930" y="3342321"/>
                </a:lnTo>
                <a:lnTo>
                  <a:pt x="0" y="3342321"/>
                </a:lnTo>
                <a:lnTo>
                  <a:pt x="0" y="0"/>
                </a:lnTo>
                <a:close/>
              </a:path>
            </a:pathLst>
          </a:custGeom>
          <a:blipFill>
            <a:blip r:embed="rId7"/>
            <a:stretch>
              <a:fillRect l="-385" b="-102611"/>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38674"/>
            <a:ext cx="18288000" cy="1218438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2"/>
            <a:stretch>
              <a:fillRect/>
            </a:stretch>
          </a:blipFill>
        </p:spPr>
      </p:sp>
      <p:sp>
        <p:nvSpPr>
          <p:cNvPr id="3" name="Freeform 3"/>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3"/>
            <a:stretch>
              <a:fillRect/>
            </a:stretch>
          </a:blipFill>
        </p:spPr>
      </p:sp>
      <p:sp>
        <p:nvSpPr>
          <p:cNvPr id="4" name="Freeform 4"/>
          <p:cNvSpPr/>
          <p:nvPr/>
        </p:nvSpPr>
        <p:spPr>
          <a:xfrm>
            <a:off x="200624" y="9642874"/>
            <a:ext cx="3805962" cy="551864"/>
          </a:xfrm>
          <a:custGeom>
            <a:avLst/>
            <a:gdLst/>
            <a:ahLst/>
            <a:cxnLst/>
            <a:rect l="l" t="t" r="r" b="b"/>
            <a:pathLst>
              <a:path w="3805962" h="551864">
                <a:moveTo>
                  <a:pt x="0" y="0"/>
                </a:moveTo>
                <a:lnTo>
                  <a:pt x="3805961" y="0"/>
                </a:lnTo>
                <a:lnTo>
                  <a:pt x="3805961" y="551865"/>
                </a:lnTo>
                <a:lnTo>
                  <a:pt x="0" y="551865"/>
                </a:lnTo>
                <a:lnTo>
                  <a:pt x="0" y="0"/>
                </a:lnTo>
                <a:close/>
              </a:path>
            </a:pathLst>
          </a:custGeom>
          <a:blipFill>
            <a:blip r:embed="rId4"/>
            <a:stretch>
              <a:fillRect/>
            </a:stretch>
          </a:blipFill>
        </p:spPr>
      </p:sp>
      <p:sp>
        <p:nvSpPr>
          <p:cNvPr id="5" name="TextBox 5"/>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6" name="TextBox 6"/>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7" name="TextBox 7"/>
          <p:cNvSpPr txBox="1"/>
          <p:nvPr/>
        </p:nvSpPr>
        <p:spPr>
          <a:xfrm>
            <a:off x="200624" y="8815541"/>
            <a:ext cx="5338200" cy="6267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a:t>
            </a:r>
          </a:p>
          <a:p>
            <a:pPr algn="just">
              <a:lnSpc>
                <a:spcPts val="1680"/>
              </a:lnSpc>
            </a:pPr>
            <a:r>
              <a:rPr lang="en-US" sz="1200">
                <a:solidFill>
                  <a:srgbClr val="000000"/>
                </a:solidFill>
                <a:latin typeface="Helvetica"/>
                <a:ea typeface="Helvetica"/>
                <a:cs typeface="Helvetica"/>
                <a:sym typeface="Helvetica"/>
              </a:rPr>
              <a:t>Infos : </a:t>
            </a:r>
            <a:r>
              <a:rPr lang="en-US" sz="1200" u="sng">
                <a:solidFill>
                  <a:srgbClr val="000000"/>
                </a:solidFill>
                <a:latin typeface="Helvetica"/>
                <a:ea typeface="Helvetica"/>
                <a:cs typeface="Helvetica"/>
                <a:sym typeface="Helvetica"/>
                <a:hlinkClick r:id="rId5" tooltip="mailto:enfance-familles@eerv.ch"/>
              </a:rPr>
              <a:t>enfance-familles@eerv.ch</a:t>
            </a:r>
          </a:p>
        </p:txBody>
      </p:sp>
      <p:sp>
        <p:nvSpPr>
          <p:cNvPr id="8" name="TextBox 8"/>
          <p:cNvSpPr txBox="1"/>
          <p:nvPr/>
        </p:nvSpPr>
        <p:spPr>
          <a:xfrm rot="-114778">
            <a:off x="5909923" y="1521043"/>
            <a:ext cx="7360399" cy="487807"/>
          </a:xfrm>
          <a:prstGeom prst="rect">
            <a:avLst/>
          </a:prstGeom>
        </p:spPr>
        <p:txBody>
          <a:bodyPr lIns="0" tIns="0" rIns="0" bIns="0" rtlCol="0" anchor="t">
            <a:spAutoFit/>
          </a:bodyPr>
          <a:lstStyle/>
          <a:p>
            <a:pPr marL="315213" lvl="1" algn="l">
              <a:lnSpc>
                <a:spcPts val="4087"/>
              </a:lnSpc>
            </a:pPr>
            <a:r>
              <a:rPr lang="en-US" sz="2919" dirty="0">
                <a:solidFill>
                  <a:srgbClr val="035478"/>
                </a:solidFill>
                <a:latin typeface="Lobster"/>
                <a:ea typeface="Lobster"/>
                <a:cs typeface="Lobster"/>
                <a:sym typeface="Lobster"/>
              </a:rPr>
              <a:t>Atelier n°2 - Atelier du </a:t>
            </a:r>
            <a:r>
              <a:rPr lang="en-US" sz="2919" dirty="0" err="1">
                <a:solidFill>
                  <a:srgbClr val="035478"/>
                </a:solidFill>
                <a:latin typeface="Lobster"/>
                <a:ea typeface="Lobster"/>
                <a:cs typeface="Lobster"/>
                <a:sym typeface="Lobster"/>
              </a:rPr>
              <a:t>témoignage</a:t>
            </a:r>
            <a:endParaRPr lang="en-US" sz="2919" dirty="0">
              <a:solidFill>
                <a:srgbClr val="035478"/>
              </a:solidFill>
              <a:latin typeface="Lobster"/>
              <a:ea typeface="Lobster"/>
              <a:cs typeface="Lobster"/>
              <a:sym typeface="Lobster"/>
            </a:endParaRPr>
          </a:p>
        </p:txBody>
      </p:sp>
      <p:sp>
        <p:nvSpPr>
          <p:cNvPr id="9" name="TextBox 9"/>
          <p:cNvSpPr txBox="1"/>
          <p:nvPr/>
        </p:nvSpPr>
        <p:spPr>
          <a:xfrm rot="-159187">
            <a:off x="6377890" y="2934543"/>
            <a:ext cx="5558797" cy="7022980"/>
          </a:xfrm>
          <a:prstGeom prst="rect">
            <a:avLst/>
          </a:prstGeom>
        </p:spPr>
        <p:txBody>
          <a:bodyPr lIns="0" tIns="0" rIns="0" bIns="0" rtlCol="0" anchor="t">
            <a:spAutoFit/>
          </a:bodyPr>
          <a:lstStyle/>
          <a:p>
            <a:pPr marL="787807" lvl="1" indent="-393904" algn="l">
              <a:lnSpc>
                <a:spcPts val="5108"/>
              </a:lnSpc>
              <a:buAutoNum type="arabicPeriod"/>
            </a:pPr>
            <a:r>
              <a:rPr lang="en-US" sz="3648">
                <a:solidFill>
                  <a:srgbClr val="035478"/>
                </a:solidFill>
                <a:latin typeface="Lobster Two"/>
                <a:ea typeface="Lobster Two"/>
                <a:cs typeface="Lobster Two"/>
                <a:sym typeface="Lobster Two"/>
              </a:rPr>
              <a:t>Réfléchissez aux personnes que vous souhaiteriez inviter pour un repas.</a:t>
            </a:r>
          </a:p>
          <a:p>
            <a:pPr marL="787807" lvl="1" indent="-393904" algn="l">
              <a:lnSpc>
                <a:spcPts val="5108"/>
              </a:lnSpc>
              <a:buAutoNum type="arabicPeriod"/>
            </a:pPr>
            <a:r>
              <a:rPr lang="en-US" sz="3648">
                <a:solidFill>
                  <a:srgbClr val="035478"/>
                </a:solidFill>
                <a:latin typeface="Lobster Two"/>
                <a:ea typeface="Lobster Two"/>
                <a:cs typeface="Lobster Two"/>
                <a:sym typeface="Lobster Two"/>
              </a:rPr>
              <a:t>Prenez le temps de penser à l’organisation du repas : Quel menu prévoir ?Comment arranger votre lieu pour accueillir vos invité.es?</a:t>
            </a:r>
          </a:p>
          <a:p>
            <a:pPr marL="787807" lvl="1" indent="-393904" algn="l">
              <a:lnSpc>
                <a:spcPts val="5108"/>
              </a:lnSpc>
              <a:buAutoNum type="arabicPeriod"/>
            </a:pPr>
            <a:r>
              <a:rPr lang="en-US" sz="3648">
                <a:solidFill>
                  <a:srgbClr val="035478"/>
                </a:solidFill>
                <a:latin typeface="Lobster Two"/>
                <a:ea typeface="Lobster Two"/>
                <a:cs typeface="Lobster Two"/>
                <a:sym typeface="Lobster Two"/>
              </a:rPr>
              <a:t>Préparez une carte d’invitation.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2"/>
            <a:stretch>
              <a:fillRect/>
            </a:stretch>
          </a:blipFill>
        </p:spPr>
      </p:sp>
      <p:sp>
        <p:nvSpPr>
          <p:cNvPr id="3" name="Freeform 3"/>
          <p:cNvSpPr/>
          <p:nvPr/>
        </p:nvSpPr>
        <p:spPr>
          <a:xfrm>
            <a:off x="0" y="9769691"/>
            <a:ext cx="3805962" cy="536359"/>
          </a:xfrm>
          <a:custGeom>
            <a:avLst/>
            <a:gdLst/>
            <a:ahLst/>
            <a:cxnLst/>
            <a:rect l="l" t="t" r="r" b="b"/>
            <a:pathLst>
              <a:path w="3805962" h="536359">
                <a:moveTo>
                  <a:pt x="0" y="0"/>
                </a:moveTo>
                <a:lnTo>
                  <a:pt x="3805962" y="0"/>
                </a:lnTo>
                <a:lnTo>
                  <a:pt x="3805962" y="536359"/>
                </a:lnTo>
                <a:lnTo>
                  <a:pt x="0" y="536359"/>
                </a:lnTo>
                <a:lnTo>
                  <a:pt x="0" y="0"/>
                </a:lnTo>
                <a:close/>
              </a:path>
            </a:pathLst>
          </a:custGeom>
          <a:blipFill>
            <a:blip r:embed="rId3"/>
            <a:stretch>
              <a:fillRect t="-2890"/>
            </a:stretch>
          </a:blipFill>
        </p:spPr>
      </p:sp>
      <p:sp>
        <p:nvSpPr>
          <p:cNvPr id="4" name="Freeform 4"/>
          <p:cNvSpPr/>
          <p:nvPr/>
        </p:nvSpPr>
        <p:spPr>
          <a:xfrm>
            <a:off x="12480962" y="2419985"/>
            <a:ext cx="5092206" cy="3392682"/>
          </a:xfrm>
          <a:custGeom>
            <a:avLst/>
            <a:gdLst/>
            <a:ahLst/>
            <a:cxnLst/>
            <a:rect l="l" t="t" r="r" b="b"/>
            <a:pathLst>
              <a:path w="5092206" h="3392682">
                <a:moveTo>
                  <a:pt x="0" y="0"/>
                </a:moveTo>
                <a:lnTo>
                  <a:pt x="5092207" y="0"/>
                </a:lnTo>
                <a:lnTo>
                  <a:pt x="5092207" y="3392682"/>
                </a:lnTo>
                <a:lnTo>
                  <a:pt x="0" y="3392682"/>
                </a:lnTo>
                <a:lnTo>
                  <a:pt x="0" y="0"/>
                </a:lnTo>
                <a:close/>
              </a:path>
            </a:pathLst>
          </a:custGeom>
          <a:blipFill>
            <a:blip r:embed="rId4"/>
            <a:stretch>
              <a:fillRect/>
            </a:stretch>
          </a:blipFill>
        </p:spPr>
      </p:sp>
      <p:sp>
        <p:nvSpPr>
          <p:cNvPr id="5" name="Freeform 5"/>
          <p:cNvSpPr/>
          <p:nvPr/>
        </p:nvSpPr>
        <p:spPr>
          <a:xfrm>
            <a:off x="1463660" y="5143500"/>
            <a:ext cx="5371571" cy="3068510"/>
          </a:xfrm>
          <a:custGeom>
            <a:avLst/>
            <a:gdLst/>
            <a:ahLst/>
            <a:cxnLst/>
            <a:rect l="l" t="t" r="r" b="b"/>
            <a:pathLst>
              <a:path w="5371571" h="3068510">
                <a:moveTo>
                  <a:pt x="0" y="0"/>
                </a:moveTo>
                <a:lnTo>
                  <a:pt x="5371571" y="0"/>
                </a:lnTo>
                <a:lnTo>
                  <a:pt x="5371571" y="3068510"/>
                </a:lnTo>
                <a:lnTo>
                  <a:pt x="0" y="3068510"/>
                </a:lnTo>
                <a:lnTo>
                  <a:pt x="0" y="0"/>
                </a:lnTo>
                <a:close/>
              </a:path>
            </a:pathLst>
          </a:custGeom>
          <a:blipFill>
            <a:blip r:embed="rId5"/>
            <a:stretch>
              <a:fillRect/>
            </a:stretch>
          </a:blipFill>
        </p:spPr>
      </p:sp>
      <p:sp>
        <p:nvSpPr>
          <p:cNvPr id="6" name="Freeform 6"/>
          <p:cNvSpPr/>
          <p:nvPr/>
        </p:nvSpPr>
        <p:spPr>
          <a:xfrm>
            <a:off x="12480962" y="6192113"/>
            <a:ext cx="5092206" cy="3386317"/>
          </a:xfrm>
          <a:custGeom>
            <a:avLst/>
            <a:gdLst/>
            <a:ahLst/>
            <a:cxnLst/>
            <a:rect l="l" t="t" r="r" b="b"/>
            <a:pathLst>
              <a:path w="5092206" h="3386317">
                <a:moveTo>
                  <a:pt x="0" y="0"/>
                </a:moveTo>
                <a:lnTo>
                  <a:pt x="5092207" y="0"/>
                </a:lnTo>
                <a:lnTo>
                  <a:pt x="5092207" y="3386317"/>
                </a:lnTo>
                <a:lnTo>
                  <a:pt x="0" y="3386317"/>
                </a:lnTo>
                <a:lnTo>
                  <a:pt x="0" y="0"/>
                </a:lnTo>
                <a:close/>
              </a:path>
            </a:pathLst>
          </a:custGeom>
          <a:blipFill>
            <a:blip r:embed="rId6"/>
            <a:stretch>
              <a:fillRect/>
            </a:stretch>
          </a:blipFill>
        </p:spPr>
      </p:sp>
      <p:sp>
        <p:nvSpPr>
          <p:cNvPr id="7" name="Freeform 7"/>
          <p:cNvSpPr/>
          <p:nvPr/>
        </p:nvSpPr>
        <p:spPr>
          <a:xfrm>
            <a:off x="7561022" y="5129506"/>
            <a:ext cx="4617983" cy="3082504"/>
          </a:xfrm>
          <a:custGeom>
            <a:avLst/>
            <a:gdLst/>
            <a:ahLst/>
            <a:cxnLst/>
            <a:rect l="l" t="t" r="r" b="b"/>
            <a:pathLst>
              <a:path w="4617983" h="3082504">
                <a:moveTo>
                  <a:pt x="0" y="0"/>
                </a:moveTo>
                <a:lnTo>
                  <a:pt x="4617984" y="0"/>
                </a:lnTo>
                <a:lnTo>
                  <a:pt x="4617984" y="3082504"/>
                </a:lnTo>
                <a:lnTo>
                  <a:pt x="0" y="3082504"/>
                </a:lnTo>
                <a:lnTo>
                  <a:pt x="0" y="0"/>
                </a:lnTo>
                <a:close/>
              </a:path>
            </a:pathLst>
          </a:custGeom>
          <a:blipFill>
            <a:blip r:embed="rId7"/>
            <a:stretch>
              <a:fillRect/>
            </a:stretch>
          </a:blipFill>
        </p:spPr>
      </p:sp>
      <p:sp>
        <p:nvSpPr>
          <p:cNvPr id="8" name="TextBox 8"/>
          <p:cNvSpPr txBox="1"/>
          <p:nvPr/>
        </p:nvSpPr>
        <p:spPr>
          <a:xfrm>
            <a:off x="1123804" y="1552732"/>
            <a:ext cx="12534580" cy="484235"/>
          </a:xfrm>
          <a:prstGeom prst="rect">
            <a:avLst/>
          </a:prstGeom>
        </p:spPr>
        <p:txBody>
          <a:bodyPr wrap="square" lIns="0" tIns="0" rIns="0" bIns="0" rtlCol="0" anchor="t">
            <a:spAutoFit/>
          </a:bodyPr>
          <a:lstStyle/>
          <a:p>
            <a:pPr marL="315213" lvl="1" algn="l">
              <a:lnSpc>
                <a:spcPts val="4087"/>
              </a:lnSpc>
            </a:pPr>
            <a:r>
              <a:rPr lang="en-US" sz="2919" dirty="0">
                <a:solidFill>
                  <a:srgbClr val="035478"/>
                </a:solidFill>
                <a:latin typeface="Lobster"/>
                <a:ea typeface="Lobster"/>
                <a:cs typeface="Lobster"/>
                <a:sym typeface="Lobster"/>
              </a:rPr>
              <a:t>Atelier n°3 – Atelier du </a:t>
            </a:r>
            <a:r>
              <a:rPr lang="en-US" sz="2919" dirty="0" err="1">
                <a:solidFill>
                  <a:srgbClr val="035478"/>
                </a:solidFill>
                <a:latin typeface="Lobster"/>
                <a:ea typeface="Lobster"/>
                <a:cs typeface="Lobster"/>
                <a:sym typeface="Lobster"/>
              </a:rPr>
              <a:t>Royaume</a:t>
            </a:r>
            <a:r>
              <a:rPr lang="en-US" sz="2919" dirty="0">
                <a:solidFill>
                  <a:srgbClr val="035478"/>
                </a:solidFill>
                <a:latin typeface="Lobster"/>
                <a:ea typeface="Lobster"/>
                <a:cs typeface="Lobster"/>
                <a:sym typeface="Lobster"/>
              </a:rPr>
              <a:t> : à quoi </a:t>
            </a:r>
            <a:r>
              <a:rPr lang="en-US" sz="2919" dirty="0" err="1">
                <a:solidFill>
                  <a:srgbClr val="035478"/>
                </a:solidFill>
                <a:latin typeface="Lobster"/>
                <a:ea typeface="Lobster"/>
                <a:cs typeface="Lobster"/>
                <a:sym typeface="Lobster"/>
              </a:rPr>
              <a:t>voudriez-vous</a:t>
            </a:r>
            <a:r>
              <a:rPr lang="en-US" sz="2919" dirty="0">
                <a:solidFill>
                  <a:srgbClr val="035478"/>
                </a:solidFill>
                <a:latin typeface="Lobster"/>
                <a:ea typeface="Lobster"/>
                <a:cs typeface="Lobster"/>
                <a:sym typeface="Lobster"/>
              </a:rPr>
              <a:t> que </a:t>
            </a:r>
            <a:r>
              <a:rPr lang="en-US" sz="2919" dirty="0" err="1">
                <a:solidFill>
                  <a:srgbClr val="035478"/>
                </a:solidFill>
                <a:latin typeface="Lobster"/>
                <a:ea typeface="Lobster"/>
                <a:cs typeface="Lobster"/>
                <a:sym typeface="Lobster"/>
              </a:rPr>
              <a:t>votre</a:t>
            </a:r>
            <a:r>
              <a:rPr lang="en-US" sz="2919" dirty="0">
                <a:solidFill>
                  <a:srgbClr val="035478"/>
                </a:solidFill>
                <a:latin typeface="Lobster"/>
                <a:ea typeface="Lobster"/>
                <a:cs typeface="Lobster"/>
                <a:sym typeface="Lobster"/>
              </a:rPr>
              <a:t> </a:t>
            </a:r>
            <a:r>
              <a:rPr lang="en-US" sz="2919" dirty="0" err="1">
                <a:solidFill>
                  <a:srgbClr val="035478"/>
                </a:solidFill>
                <a:latin typeface="Lobster"/>
                <a:ea typeface="Lobster"/>
                <a:cs typeface="Lobster"/>
                <a:sym typeface="Lobster"/>
              </a:rPr>
              <a:t>Église</a:t>
            </a:r>
            <a:r>
              <a:rPr lang="en-US" sz="2919" dirty="0">
                <a:solidFill>
                  <a:srgbClr val="035478"/>
                </a:solidFill>
                <a:latin typeface="Lobster"/>
                <a:ea typeface="Lobster"/>
                <a:cs typeface="Lobster"/>
                <a:sym typeface="Lobster"/>
              </a:rPr>
              <a:t> </a:t>
            </a:r>
            <a:r>
              <a:rPr lang="en-US" sz="2919" dirty="0" err="1">
                <a:solidFill>
                  <a:srgbClr val="035478"/>
                </a:solidFill>
                <a:latin typeface="Lobster"/>
                <a:ea typeface="Lobster"/>
                <a:cs typeface="Lobster"/>
                <a:sym typeface="Lobster"/>
              </a:rPr>
              <a:t>ressemble</a:t>
            </a:r>
            <a:r>
              <a:rPr lang="en-US" sz="2919" dirty="0">
                <a:solidFill>
                  <a:srgbClr val="035478"/>
                </a:solidFill>
                <a:latin typeface="Lobster"/>
                <a:ea typeface="Lobster"/>
                <a:cs typeface="Lobster"/>
                <a:sym typeface="Lobster"/>
              </a:rPr>
              <a:t> ?</a:t>
            </a:r>
          </a:p>
        </p:txBody>
      </p:sp>
      <p:sp>
        <p:nvSpPr>
          <p:cNvPr id="9" name="TextBox 9"/>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10" name="TextBox 10"/>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11" name="TextBox 11"/>
          <p:cNvSpPr txBox="1"/>
          <p:nvPr/>
        </p:nvSpPr>
        <p:spPr>
          <a:xfrm>
            <a:off x="3867459" y="10098405"/>
            <a:ext cx="10553082" cy="2076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Infos : </a:t>
            </a:r>
            <a:r>
              <a:rPr lang="en-US" sz="1200" u="sng">
                <a:solidFill>
                  <a:srgbClr val="000000"/>
                </a:solidFill>
                <a:latin typeface="Helvetica"/>
                <a:ea typeface="Helvetica"/>
                <a:cs typeface="Helvetica"/>
                <a:sym typeface="Helvetica"/>
                <a:hlinkClick r:id="rId8" tooltip="mailto:enfance-familles@eerv.ch"/>
              </a:rPr>
              <a:t>enfance-familles@eerv.ch</a:t>
            </a:r>
          </a:p>
        </p:txBody>
      </p:sp>
      <p:sp>
        <p:nvSpPr>
          <p:cNvPr id="12" name="TextBox 12"/>
          <p:cNvSpPr txBox="1"/>
          <p:nvPr/>
        </p:nvSpPr>
        <p:spPr>
          <a:xfrm>
            <a:off x="1463660" y="2638317"/>
            <a:ext cx="6661935" cy="1780541"/>
          </a:xfrm>
          <a:prstGeom prst="rect">
            <a:avLst/>
          </a:prstGeom>
        </p:spPr>
        <p:txBody>
          <a:bodyPr lIns="0" tIns="0" rIns="0" bIns="0" rtlCol="0" anchor="t">
            <a:spAutoFit/>
          </a:bodyPr>
          <a:lstStyle/>
          <a:p>
            <a:pPr algn="l">
              <a:lnSpc>
                <a:spcPts val="4759"/>
              </a:lnSpc>
            </a:pPr>
            <a:r>
              <a:rPr lang="en-US" sz="3399">
                <a:solidFill>
                  <a:srgbClr val="035478"/>
                </a:solidFill>
                <a:latin typeface="Lobster Two"/>
                <a:ea typeface="Lobster Two"/>
                <a:cs typeface="Lobster Two"/>
                <a:sym typeface="Lobster Two"/>
              </a:rPr>
              <a:t>Sur une grande feuille, collez des images d’objets, de nature ou de personnes que vous aimeriez retrouver dans votre Église.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0624" y="133533"/>
            <a:ext cx="1028190" cy="1033748"/>
          </a:xfrm>
          <a:custGeom>
            <a:avLst/>
            <a:gdLst/>
            <a:ahLst/>
            <a:cxnLst/>
            <a:rect l="l" t="t" r="r" b="b"/>
            <a:pathLst>
              <a:path w="1028190" h="1033748">
                <a:moveTo>
                  <a:pt x="0" y="0"/>
                </a:moveTo>
                <a:lnTo>
                  <a:pt x="1028190" y="0"/>
                </a:lnTo>
                <a:lnTo>
                  <a:pt x="1028190" y="1033748"/>
                </a:lnTo>
                <a:lnTo>
                  <a:pt x="0" y="1033748"/>
                </a:lnTo>
                <a:lnTo>
                  <a:pt x="0" y="0"/>
                </a:lnTo>
                <a:close/>
              </a:path>
            </a:pathLst>
          </a:custGeom>
          <a:blipFill>
            <a:blip r:embed="rId2"/>
            <a:stretch>
              <a:fillRect/>
            </a:stretch>
          </a:blipFill>
        </p:spPr>
      </p:sp>
      <p:sp>
        <p:nvSpPr>
          <p:cNvPr id="3" name="Freeform 3"/>
          <p:cNvSpPr/>
          <p:nvPr/>
        </p:nvSpPr>
        <p:spPr>
          <a:xfrm>
            <a:off x="0" y="9769691"/>
            <a:ext cx="3805962" cy="536359"/>
          </a:xfrm>
          <a:custGeom>
            <a:avLst/>
            <a:gdLst/>
            <a:ahLst/>
            <a:cxnLst/>
            <a:rect l="l" t="t" r="r" b="b"/>
            <a:pathLst>
              <a:path w="3805962" h="536359">
                <a:moveTo>
                  <a:pt x="0" y="0"/>
                </a:moveTo>
                <a:lnTo>
                  <a:pt x="3805962" y="0"/>
                </a:lnTo>
                <a:lnTo>
                  <a:pt x="3805962" y="536359"/>
                </a:lnTo>
                <a:lnTo>
                  <a:pt x="0" y="536359"/>
                </a:lnTo>
                <a:lnTo>
                  <a:pt x="0" y="0"/>
                </a:lnTo>
                <a:close/>
              </a:path>
            </a:pathLst>
          </a:custGeom>
          <a:blipFill>
            <a:blip r:embed="rId3"/>
            <a:stretch>
              <a:fillRect t="-2890"/>
            </a:stretch>
          </a:blipFill>
        </p:spPr>
      </p:sp>
      <p:sp>
        <p:nvSpPr>
          <p:cNvPr id="4" name="Freeform 4"/>
          <p:cNvSpPr/>
          <p:nvPr/>
        </p:nvSpPr>
        <p:spPr>
          <a:xfrm>
            <a:off x="1123804" y="6188359"/>
            <a:ext cx="5736222" cy="3327009"/>
          </a:xfrm>
          <a:custGeom>
            <a:avLst/>
            <a:gdLst/>
            <a:ahLst/>
            <a:cxnLst/>
            <a:rect l="l" t="t" r="r" b="b"/>
            <a:pathLst>
              <a:path w="5736222" h="3327009">
                <a:moveTo>
                  <a:pt x="0" y="0"/>
                </a:moveTo>
                <a:lnTo>
                  <a:pt x="5736222" y="0"/>
                </a:lnTo>
                <a:lnTo>
                  <a:pt x="5736222" y="3327008"/>
                </a:lnTo>
                <a:lnTo>
                  <a:pt x="0" y="3327008"/>
                </a:lnTo>
                <a:lnTo>
                  <a:pt x="0" y="0"/>
                </a:lnTo>
                <a:close/>
              </a:path>
            </a:pathLst>
          </a:custGeom>
          <a:blipFill>
            <a:blip r:embed="rId4"/>
            <a:stretch>
              <a:fillRect/>
            </a:stretch>
          </a:blipFill>
        </p:spPr>
      </p:sp>
      <p:sp>
        <p:nvSpPr>
          <p:cNvPr id="5" name="TextBox 5"/>
          <p:cNvSpPr txBox="1"/>
          <p:nvPr/>
        </p:nvSpPr>
        <p:spPr>
          <a:xfrm>
            <a:off x="1463660" y="1583133"/>
            <a:ext cx="11815482" cy="487807"/>
          </a:xfrm>
          <a:prstGeom prst="rect">
            <a:avLst/>
          </a:prstGeom>
        </p:spPr>
        <p:txBody>
          <a:bodyPr lIns="0" tIns="0" rIns="0" bIns="0" rtlCol="0" anchor="t">
            <a:spAutoFit/>
          </a:bodyPr>
          <a:lstStyle/>
          <a:p>
            <a:pPr algn="l">
              <a:lnSpc>
                <a:spcPts val="4087"/>
              </a:lnSpc>
            </a:pPr>
            <a:r>
              <a:rPr lang="en-US" sz="2919" dirty="0">
                <a:solidFill>
                  <a:srgbClr val="035478"/>
                </a:solidFill>
                <a:latin typeface="Lobster"/>
                <a:ea typeface="Lobster"/>
                <a:cs typeface="Lobster"/>
                <a:sym typeface="Lobster"/>
              </a:rPr>
              <a:t>Atelier n°4 – Atelier de la collation</a:t>
            </a:r>
          </a:p>
        </p:txBody>
      </p:sp>
      <p:sp>
        <p:nvSpPr>
          <p:cNvPr id="6" name="TextBox 6"/>
          <p:cNvSpPr txBox="1"/>
          <p:nvPr/>
        </p:nvSpPr>
        <p:spPr>
          <a:xfrm>
            <a:off x="1463660" y="103037"/>
            <a:ext cx="12194724" cy="580390"/>
          </a:xfrm>
          <a:prstGeom prst="rect">
            <a:avLst/>
          </a:prstGeom>
        </p:spPr>
        <p:txBody>
          <a:bodyPr lIns="0" tIns="0" rIns="0" bIns="0" rtlCol="0" anchor="t">
            <a:spAutoFit/>
          </a:bodyPr>
          <a:lstStyle/>
          <a:p>
            <a:pPr algn="l">
              <a:lnSpc>
                <a:spcPts val="4759"/>
              </a:lnSpc>
            </a:pPr>
            <a:r>
              <a:rPr lang="en-US" sz="3399">
                <a:solidFill>
                  <a:srgbClr val="035478"/>
                </a:solidFill>
                <a:latin typeface="Lobster"/>
                <a:ea typeface="Lobster"/>
                <a:cs typeface="Lobster"/>
                <a:sym typeface="Lobster"/>
              </a:rPr>
              <a:t>Pour ouvrir et célébrer - Invitation au grand repas - Luc 14,15-24</a:t>
            </a:r>
          </a:p>
        </p:txBody>
      </p:sp>
      <p:sp>
        <p:nvSpPr>
          <p:cNvPr id="7" name="TextBox 7"/>
          <p:cNvSpPr txBox="1"/>
          <p:nvPr/>
        </p:nvSpPr>
        <p:spPr>
          <a:xfrm>
            <a:off x="1463660" y="767715"/>
            <a:ext cx="6661935" cy="464821"/>
          </a:xfrm>
          <a:prstGeom prst="rect">
            <a:avLst/>
          </a:prstGeom>
        </p:spPr>
        <p:txBody>
          <a:bodyPr lIns="0" tIns="0" rIns="0" bIns="0" rtlCol="0" anchor="t">
            <a:spAutoFit/>
          </a:bodyPr>
          <a:lstStyle/>
          <a:p>
            <a:pPr algn="l">
              <a:lnSpc>
                <a:spcPts val="3779"/>
              </a:lnSpc>
            </a:pPr>
            <a:r>
              <a:rPr lang="en-US" sz="2699">
                <a:solidFill>
                  <a:srgbClr val="035478"/>
                </a:solidFill>
                <a:latin typeface="Lobster Two"/>
                <a:ea typeface="Lobster Two"/>
                <a:cs typeface="Lobster Two"/>
                <a:sym typeface="Lobster Two"/>
              </a:rPr>
              <a:t>2.6.6. Célébration participative - 4 ateliers</a:t>
            </a:r>
          </a:p>
        </p:txBody>
      </p:sp>
      <p:sp>
        <p:nvSpPr>
          <p:cNvPr id="8" name="TextBox 8"/>
          <p:cNvSpPr txBox="1"/>
          <p:nvPr/>
        </p:nvSpPr>
        <p:spPr>
          <a:xfrm>
            <a:off x="3867459" y="10098405"/>
            <a:ext cx="10553082" cy="207645"/>
          </a:xfrm>
          <a:prstGeom prst="rect">
            <a:avLst/>
          </a:prstGeom>
        </p:spPr>
        <p:txBody>
          <a:bodyPr lIns="0" tIns="0" rIns="0" bIns="0" rtlCol="0" anchor="t">
            <a:spAutoFit/>
          </a:bodyPr>
          <a:lstStyle/>
          <a:p>
            <a:pPr algn="just">
              <a:lnSpc>
                <a:spcPts val="1680"/>
              </a:lnSpc>
            </a:pPr>
            <a:r>
              <a:rPr lang="en-US" sz="1200">
                <a:solidFill>
                  <a:srgbClr val="000000"/>
                </a:solidFill>
                <a:latin typeface="Helvetica"/>
                <a:ea typeface="Helvetica"/>
                <a:cs typeface="Helvetica"/>
                <a:sym typeface="Helvetica"/>
              </a:rPr>
              <a:t>Le parcours « Venez car tout est prêt ! » est proposé par l'Équipe œcuménique du canton de Vaud. Infos : </a:t>
            </a:r>
            <a:r>
              <a:rPr lang="en-US" sz="1200" u="sng">
                <a:solidFill>
                  <a:srgbClr val="000000"/>
                </a:solidFill>
                <a:latin typeface="Helvetica"/>
                <a:ea typeface="Helvetica"/>
                <a:cs typeface="Helvetica"/>
                <a:sym typeface="Helvetica"/>
                <a:hlinkClick r:id="rId5" tooltip="mailto:enfance-familles@eerv.ch"/>
              </a:rPr>
              <a:t>enfance-familles@eerv.ch</a:t>
            </a:r>
          </a:p>
        </p:txBody>
      </p:sp>
      <p:sp>
        <p:nvSpPr>
          <p:cNvPr id="9" name="TextBox 9"/>
          <p:cNvSpPr txBox="1"/>
          <p:nvPr/>
        </p:nvSpPr>
        <p:spPr>
          <a:xfrm>
            <a:off x="1463660" y="2436740"/>
            <a:ext cx="6661935" cy="3338195"/>
          </a:xfrm>
          <a:prstGeom prst="rect">
            <a:avLst/>
          </a:prstGeom>
        </p:spPr>
        <p:txBody>
          <a:bodyPr lIns="0" tIns="0" rIns="0" bIns="0" rtlCol="0" anchor="t">
            <a:spAutoFit/>
          </a:bodyPr>
          <a:lstStyle/>
          <a:p>
            <a:pPr algn="l">
              <a:lnSpc>
                <a:spcPts val="4480"/>
              </a:lnSpc>
            </a:pPr>
            <a:r>
              <a:rPr lang="en-US" sz="3200">
                <a:solidFill>
                  <a:srgbClr val="035478"/>
                </a:solidFill>
                <a:latin typeface="Lobster Two"/>
                <a:ea typeface="Lobster Two"/>
                <a:cs typeface="Lobster Two"/>
                <a:sym typeface="Lobster Two"/>
              </a:rPr>
              <a:t>Autour d’une collation, ouvrir un temps d’échanges sur la parabole :</a:t>
            </a:r>
          </a:p>
          <a:p>
            <a:pPr marL="690881" lvl="1" indent="-345440" algn="l">
              <a:lnSpc>
                <a:spcPts val="4480"/>
              </a:lnSpc>
              <a:buFont typeface="Arial"/>
              <a:buChar char="•"/>
            </a:pPr>
            <a:r>
              <a:rPr lang="en-US" sz="3200">
                <a:solidFill>
                  <a:srgbClr val="035478"/>
                </a:solidFill>
                <a:latin typeface="Lobster Two"/>
                <a:ea typeface="Lobster Two"/>
                <a:cs typeface="Lobster Two"/>
                <a:sym typeface="Lobster Two"/>
              </a:rPr>
              <a:t>Quel est le moment que j’ai le mieux aimé ?</a:t>
            </a:r>
          </a:p>
          <a:p>
            <a:pPr marL="690881" lvl="1" indent="-345440" algn="l">
              <a:lnSpc>
                <a:spcPts val="4480"/>
              </a:lnSpc>
              <a:buFont typeface="Arial"/>
              <a:buChar char="•"/>
            </a:pPr>
            <a:r>
              <a:rPr lang="en-US" sz="3200">
                <a:solidFill>
                  <a:srgbClr val="035478"/>
                </a:solidFill>
                <a:latin typeface="Lobster Two"/>
                <a:ea typeface="Lobster Two"/>
                <a:cs typeface="Lobster Two"/>
                <a:sym typeface="Lobster Two"/>
              </a:rPr>
              <a:t>Quel est le moment le plus important selon moi ?</a:t>
            </a:r>
          </a:p>
        </p:txBody>
      </p:sp>
      <p:sp>
        <p:nvSpPr>
          <p:cNvPr id="10" name="TextBox 10"/>
          <p:cNvSpPr txBox="1"/>
          <p:nvPr/>
        </p:nvSpPr>
        <p:spPr>
          <a:xfrm>
            <a:off x="8256622" y="2567940"/>
            <a:ext cx="9736972" cy="6690360"/>
          </a:xfrm>
          <a:prstGeom prst="rect">
            <a:avLst/>
          </a:prstGeom>
        </p:spPr>
        <p:txBody>
          <a:bodyPr lIns="0" tIns="0" rIns="0" bIns="0" rtlCol="0" anchor="t">
            <a:spAutoFit/>
          </a:bodyPr>
          <a:lstStyle/>
          <a:p>
            <a:pPr algn="l">
              <a:lnSpc>
                <a:spcPts val="2939"/>
              </a:lnSpc>
            </a:pPr>
            <a:r>
              <a:rPr lang="en-US" sz="2099">
                <a:solidFill>
                  <a:srgbClr val="035478"/>
                </a:solidFill>
                <a:latin typeface="Helvetica"/>
                <a:ea typeface="Helvetica"/>
                <a:cs typeface="Helvetica"/>
                <a:sym typeface="Helvetica"/>
              </a:rPr>
              <a:t>15 Après avoir entendu ces mots, un de ceux qui étaient à table dit à Jésus :           « Heureux celui qui prendra son repas dans le règne de Dieu ! » 16 Jésus lui raconta cette parabole : « Un homme offrit un grand repas auquel il invita beaucoup de monde. 17 À l'heure du repas, il envoya son serviteur dire aux invités : “Venez, car c'est prêt maintenant.” 18 Mais tous, l'un après l'autre, se mirent à s'excuser. Le premier dit au serviteur : “J'ai acheté un champ et il faut que j'aille le voir ; je te prie de m'excuser.” 19 Un autre lui dit : “J'ai acheté cinq paires de bœufs et je vais les essayer ; je te prie de m'excuser.” 20 Un autre encore dit : “Je viens de me marier et c'est pourquoi je ne peux pas venir.” 21 Le serviteur retourna auprès de son maître et lui rapporta ces réponses. Le maître de la maison se mit en colère et dit à son serviteur : “Va vite sur les places et dans les rues de la ville, et amène ici les pauvres, les infirmes, les aveugles et les boiteux.” 22 Après un moment, le serviteur vint dire : “Maître, tes ordres ont été exécutés, mais il y a encore de la place.” 23 Le maître dit alors à son serviteur : “Va sur les chemins de campagne, le long des haies, et insiste pour que les gens entrent, afin que ma maison soit remplie. 24 Je vous le dis : aucune des personnes qui avaient été invitées ne mangera de mon repas !”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756</Words>
  <Application>Microsoft Office PowerPoint</Application>
  <PresentationFormat>Personnalisé</PresentationFormat>
  <Paragraphs>33</Paragraphs>
  <Slides>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Helvetica</vt:lpstr>
      <vt:lpstr>Lobster Two</vt:lpstr>
      <vt:lpstr>Lobster</vt:lpstr>
      <vt:lpstr>Calibri</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Venez car tout est prêt - Ateliers</dc:title>
  <dc:creator>Seuyin Wong Liggi</dc:creator>
  <cp:lastModifiedBy>Seuyin Wong Liggi</cp:lastModifiedBy>
  <cp:revision>4</cp:revision>
  <dcterms:created xsi:type="dcterms:W3CDTF">2006-08-16T00:00:00Z</dcterms:created>
  <dcterms:modified xsi:type="dcterms:W3CDTF">2026-07-07T09:41:19Z</dcterms:modified>
  <dc:identifier>DAHOB0LWYhM</dc:identifier>
</cp:coreProperties>
</file>