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12"/>
  </p:notesMasterIdLst>
  <p:sldIdLst>
    <p:sldId id="257" r:id="rId5"/>
    <p:sldId id="260" r:id="rId6"/>
    <p:sldId id="259" r:id="rId7"/>
    <p:sldId id="261" r:id="rId8"/>
    <p:sldId id="262" r:id="rId9"/>
    <p:sldId id="263" r:id="rId10"/>
    <p:sldId id="264"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AAF414-997D-4863-B065-01AAD3766AD2}" v="8" dt="2025-07-03T13:44:52.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0144" autoAdjust="0"/>
  </p:normalViewPr>
  <p:slideViewPr>
    <p:cSldViewPr snapToGrid="0">
      <p:cViewPr varScale="1">
        <p:scale>
          <a:sx n="40" d="100"/>
          <a:sy n="40" d="100"/>
        </p:scale>
        <p:origin x="156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ck Raya" userId="11e332e1-1e44-4387-9420-429fb7b9200c" providerId="ADAL" clId="{5BAAF414-997D-4863-B065-01AAD3766AD2}"/>
    <pc:docChg chg="delSld modSld">
      <pc:chgData name="Annick Raya" userId="11e332e1-1e44-4387-9420-429fb7b9200c" providerId="ADAL" clId="{5BAAF414-997D-4863-B065-01AAD3766AD2}" dt="2025-07-03T13:45:01.597" v="135" actId="2696"/>
      <pc:docMkLst>
        <pc:docMk/>
      </pc:docMkLst>
      <pc:sldChg chg="del">
        <pc:chgData name="Annick Raya" userId="11e332e1-1e44-4387-9420-429fb7b9200c" providerId="ADAL" clId="{5BAAF414-997D-4863-B065-01AAD3766AD2}" dt="2025-07-03T13:45:01.597" v="135" actId="2696"/>
        <pc:sldMkLst>
          <pc:docMk/>
          <pc:sldMk cId="3632028446" sldId="258"/>
        </pc:sldMkLst>
      </pc:sldChg>
      <pc:sldChg chg="modNotesTx">
        <pc:chgData name="Annick Raya" userId="11e332e1-1e44-4387-9420-429fb7b9200c" providerId="ADAL" clId="{5BAAF414-997D-4863-B065-01AAD3766AD2}" dt="2025-07-03T13:40:26.014" v="66" actId="20577"/>
        <pc:sldMkLst>
          <pc:docMk/>
          <pc:sldMk cId="1515511959" sldId="259"/>
        </pc:sldMkLst>
      </pc:sldChg>
      <pc:sldChg chg="modNotesTx">
        <pc:chgData name="Annick Raya" userId="11e332e1-1e44-4387-9420-429fb7b9200c" providerId="ADAL" clId="{5BAAF414-997D-4863-B065-01AAD3766AD2}" dt="2025-07-03T13:38:38.647" v="3" actId="6549"/>
        <pc:sldMkLst>
          <pc:docMk/>
          <pc:sldMk cId="1383722485" sldId="260"/>
        </pc:sldMkLst>
      </pc:sldChg>
      <pc:sldChg chg="modNotesTx">
        <pc:chgData name="Annick Raya" userId="11e332e1-1e44-4387-9420-429fb7b9200c" providerId="ADAL" clId="{5BAAF414-997D-4863-B065-01AAD3766AD2}" dt="2025-07-03T13:41:57.564" v="74" actId="20577"/>
        <pc:sldMkLst>
          <pc:docMk/>
          <pc:sldMk cId="889144974" sldId="261"/>
        </pc:sldMkLst>
      </pc:sldChg>
      <pc:sldChg chg="modNotesTx">
        <pc:chgData name="Annick Raya" userId="11e332e1-1e44-4387-9420-429fb7b9200c" providerId="ADAL" clId="{5BAAF414-997D-4863-B065-01AAD3766AD2}" dt="2025-07-03T13:43:28.664" v="123" actId="113"/>
        <pc:sldMkLst>
          <pc:docMk/>
          <pc:sldMk cId="2259956734" sldId="262"/>
        </pc:sldMkLst>
      </pc:sldChg>
      <pc:sldChg chg="modNotesTx">
        <pc:chgData name="Annick Raya" userId="11e332e1-1e44-4387-9420-429fb7b9200c" providerId="ADAL" clId="{5BAAF414-997D-4863-B065-01AAD3766AD2}" dt="2025-07-03T13:44:34.964" v="129" actId="20577"/>
        <pc:sldMkLst>
          <pc:docMk/>
          <pc:sldMk cId="1380693893" sldId="263"/>
        </pc:sldMkLst>
      </pc:sldChg>
      <pc:sldChg chg="modSp mod modAnim">
        <pc:chgData name="Annick Raya" userId="11e332e1-1e44-4387-9420-429fb7b9200c" providerId="ADAL" clId="{5BAAF414-997D-4863-B065-01AAD3766AD2}" dt="2025-07-03T13:44:52.047" v="134" actId="20577"/>
        <pc:sldMkLst>
          <pc:docMk/>
          <pc:sldMk cId="3236149914" sldId="264"/>
        </pc:sldMkLst>
        <pc:spChg chg="mod">
          <ac:chgData name="Annick Raya" userId="11e332e1-1e44-4387-9420-429fb7b9200c" providerId="ADAL" clId="{5BAAF414-997D-4863-B065-01AAD3766AD2}" dt="2025-07-03T13:44:52.047" v="134" actId="20577"/>
          <ac:spMkLst>
            <pc:docMk/>
            <pc:sldMk cId="3236149914" sldId="264"/>
            <ac:spMk id="6" creationId="{18862731-3060-4356-E427-A3E03C1E01E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5D25E-645C-4585-B615-64ECB156E45A}" type="datetimeFigureOut">
              <a:rPr lang="fr-CH" smtClean="0"/>
              <a:t>04.07.2025</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88A99-71B6-47FE-8093-D99274786054}" type="slidenum">
              <a:rPr lang="fr-CH" smtClean="0"/>
              <a:t>‹N°›</a:t>
            </a:fld>
            <a:endParaRPr lang="fr-CH"/>
          </a:p>
        </p:txBody>
      </p:sp>
    </p:spTree>
    <p:extLst>
      <p:ext uri="{BB962C8B-B14F-4D97-AF65-F5344CB8AC3E}">
        <p14:creationId xmlns:p14="http://schemas.microsoft.com/office/powerpoint/2010/main" val="357096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82DDA8-C7D9-44C0-A39B-CA80FA90A7BB}" type="slidenum">
              <a:rPr lang="fr-CH" smtClean="0"/>
              <a:t>1</a:t>
            </a:fld>
            <a:endParaRPr lang="fr-CH"/>
          </a:p>
        </p:txBody>
      </p:sp>
    </p:spTree>
    <p:extLst>
      <p:ext uri="{BB962C8B-B14F-4D97-AF65-F5344CB8AC3E}">
        <p14:creationId xmlns:p14="http://schemas.microsoft.com/office/powerpoint/2010/main" val="1812103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H" sz="1200" b="1" kern="1200" dirty="0">
                <a:solidFill>
                  <a:schemeClr val="tx1"/>
                </a:solidFill>
                <a:effectLst/>
                <a:latin typeface="+mn-lt"/>
                <a:ea typeface="+mn-ea"/>
                <a:cs typeface="+mn-cs"/>
              </a:rPr>
              <a:t>Les Paroles Valorisantes </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Les paroles valorisantes font grandir, donne confiance en l’autre, l’encourage, lui donne vie</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à l’inverse nos paroles mauvaises peuvent enfermer ou détruire l’autre.</a:t>
            </a:r>
          </a:p>
        </p:txBody>
      </p:sp>
      <p:sp>
        <p:nvSpPr>
          <p:cNvPr id="4" name="Espace réservé du numéro de diapositive 3"/>
          <p:cNvSpPr>
            <a:spLocks noGrp="1"/>
          </p:cNvSpPr>
          <p:nvPr>
            <p:ph type="sldNum" sz="quarter" idx="10"/>
          </p:nvPr>
        </p:nvSpPr>
        <p:spPr/>
        <p:txBody>
          <a:bodyPr/>
          <a:lstStyle/>
          <a:p>
            <a:fld id="{33C5F8DA-84C0-4CEA-8B00-BA444D41965E}" type="slidenum">
              <a:rPr lang="fr-CH" smtClean="0"/>
              <a:t>2</a:t>
            </a:fld>
            <a:endParaRPr lang="fr-CH"/>
          </a:p>
        </p:txBody>
      </p:sp>
    </p:spTree>
    <p:extLst>
      <p:ext uri="{BB962C8B-B14F-4D97-AF65-F5344CB8AC3E}">
        <p14:creationId xmlns:p14="http://schemas.microsoft.com/office/powerpoint/2010/main" val="349236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H" sz="1200" b="1" kern="1200" dirty="0">
                <a:solidFill>
                  <a:schemeClr val="tx1"/>
                </a:solidFill>
                <a:effectLst/>
                <a:latin typeface="+mn-lt"/>
                <a:ea typeface="+mn-ea"/>
                <a:cs typeface="+mn-cs"/>
              </a:rPr>
              <a:t>Les moments de qualité </a:t>
            </a:r>
          </a:p>
          <a:p>
            <a:endParaRPr lang="fr-CH" sz="1200" b="1" kern="1200" dirty="0">
              <a:solidFill>
                <a:schemeClr val="tx1"/>
              </a:solidFill>
              <a:effectLst/>
              <a:latin typeface="+mn-lt"/>
              <a:ea typeface="+mn-ea"/>
              <a:cs typeface="+mn-cs"/>
            </a:endParaRPr>
          </a:p>
          <a:p>
            <a:r>
              <a:rPr lang="fr-CH" sz="1200" b="0" kern="1200" dirty="0">
                <a:solidFill>
                  <a:schemeClr val="tx1"/>
                </a:solidFill>
                <a:effectLst/>
                <a:latin typeface="+mn-lt"/>
                <a:ea typeface="+mn-ea"/>
                <a:cs typeface="+mn-cs"/>
              </a:rPr>
              <a:t>Par  temps de qualité on parle d’accorder à l’autre une attention sans distraction</a:t>
            </a:r>
          </a:p>
          <a:p>
            <a:r>
              <a:rPr lang="fr-CH" sz="1200" b="0" kern="1200" dirty="0">
                <a:solidFill>
                  <a:schemeClr val="tx1"/>
                </a:solidFill>
                <a:effectLst/>
                <a:latin typeface="+mn-lt"/>
                <a:ea typeface="+mn-ea"/>
                <a:cs typeface="+mn-cs"/>
              </a:rPr>
              <a:t>Faire quelque chose ensemble, ou simplement être ensemble</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Le temps </a:t>
            </a:r>
            <a:r>
              <a:rPr lang="fr-CH" sz="1200" kern="1200" dirty="0">
                <a:solidFill>
                  <a:schemeClr val="tx1"/>
                </a:solidFill>
                <a:effectLst/>
                <a:latin typeface="+mn-lt"/>
                <a:ea typeface="+mn-ea"/>
                <a:cs typeface="+mn-cs"/>
              </a:rPr>
              <a:t>est ce que nous avons de </a:t>
            </a:r>
            <a:r>
              <a:rPr lang="fr-CH" sz="1200" b="1" kern="1200" dirty="0">
                <a:solidFill>
                  <a:schemeClr val="tx1"/>
                </a:solidFill>
                <a:effectLst/>
                <a:latin typeface="+mn-lt"/>
                <a:ea typeface="+mn-ea"/>
                <a:cs typeface="+mn-cs"/>
              </a:rPr>
              <a:t>plus précieux à offrir </a:t>
            </a:r>
            <a:r>
              <a:rPr lang="fr-CH" sz="1200" kern="1200" dirty="0">
                <a:solidFill>
                  <a:schemeClr val="tx1"/>
                </a:solidFill>
                <a:effectLst/>
                <a:latin typeface="+mn-lt"/>
                <a:ea typeface="+mn-ea"/>
                <a:cs typeface="+mn-cs"/>
              </a:rPr>
              <a:t>et</a:t>
            </a:r>
            <a:r>
              <a:rPr lang="fr-CH" sz="1200" kern="1200" baseline="0" dirty="0">
                <a:solidFill>
                  <a:schemeClr val="tx1"/>
                </a:solidFill>
                <a:effectLst/>
                <a:latin typeface="+mn-lt"/>
                <a:ea typeface="+mn-ea"/>
                <a:cs typeface="+mn-cs"/>
              </a:rPr>
              <a:t> cela est une marque d’amour que d’offrir du temps aux personnes que l’on aime.</a:t>
            </a:r>
            <a:endParaRPr lang="fr-CH" sz="1200" kern="1200" dirty="0">
              <a:solidFill>
                <a:schemeClr val="tx1"/>
              </a:solidFill>
              <a:effectLst/>
              <a:latin typeface="+mn-lt"/>
              <a:ea typeface="+mn-ea"/>
              <a:cs typeface="+mn-cs"/>
            </a:endParaRPr>
          </a:p>
          <a:p>
            <a:endParaRPr lang="fr-CH" sz="1200" b="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3C5F8DA-84C0-4CEA-8B00-BA444D41965E}" type="slidenum">
              <a:rPr lang="fr-CH" smtClean="0"/>
              <a:t>3</a:t>
            </a:fld>
            <a:endParaRPr lang="fr-CH"/>
          </a:p>
        </p:txBody>
      </p:sp>
    </p:spTree>
    <p:extLst>
      <p:ext uri="{BB962C8B-B14F-4D97-AF65-F5344CB8AC3E}">
        <p14:creationId xmlns:p14="http://schemas.microsoft.com/office/powerpoint/2010/main" val="1707485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H" sz="1200" b="1" kern="1200" dirty="0">
                <a:solidFill>
                  <a:schemeClr val="tx1"/>
                </a:solidFill>
                <a:effectLst/>
                <a:latin typeface="+mn-lt"/>
                <a:ea typeface="+mn-ea"/>
                <a:cs typeface="+mn-cs"/>
              </a:rPr>
              <a:t>Le toucher physique</a:t>
            </a:r>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Depuis toujours, le toucher physique est un moyen de communication des sentiments d’amour.</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L’importance du toucher est reconnue depuis de nombreuses années, de nombreux psychologues ont étudiés </a:t>
            </a:r>
            <a:r>
              <a:rPr lang="fr-CH" sz="1200" b="1" kern="1200" dirty="0">
                <a:solidFill>
                  <a:schemeClr val="tx1"/>
                </a:solidFill>
                <a:effectLst/>
                <a:latin typeface="+mn-lt"/>
                <a:ea typeface="+mn-ea"/>
                <a:cs typeface="+mn-cs"/>
              </a:rPr>
              <a:t>les bienfaits du toucher dès le plus jeune âge</a:t>
            </a:r>
            <a:r>
              <a:rPr lang="fr-CH" sz="1200" kern="1200" dirty="0">
                <a:solidFill>
                  <a:schemeClr val="tx1"/>
                </a:solidFill>
                <a:effectLst/>
                <a:latin typeface="+mn-lt"/>
                <a:ea typeface="+mn-ea"/>
                <a:cs typeface="+mn-cs"/>
              </a:rPr>
              <a:t>. En effet les nourrissons ont besoin de se sentir contenu et donc aiment qu’on les prennent dans les bras, ils aiment sentir l’odeur de leur mère, la chaleur du corps... (Expérience a été faite avec</a:t>
            </a:r>
            <a:r>
              <a:rPr lang="fr-CH" sz="1200" kern="1200" baseline="0" dirty="0">
                <a:solidFill>
                  <a:schemeClr val="tx1"/>
                </a:solidFill>
                <a:effectLst/>
                <a:latin typeface="+mn-lt"/>
                <a:ea typeface="+mn-ea"/>
                <a:cs typeface="+mn-cs"/>
              </a:rPr>
              <a:t> des nouveaux nés, si on leur donne seulement le nécessaire pour vivre, nourriture et soins sans les toucher sans les prendre dans les bras, ils se laissent mourir en quelques jours).</a:t>
            </a:r>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Le toucher physique peut faire ou défaire une relation.</a:t>
            </a:r>
          </a:p>
          <a:p>
            <a:r>
              <a:rPr lang="fr-CH" sz="1200" kern="1200" dirty="0">
                <a:solidFill>
                  <a:schemeClr val="tx1"/>
                </a:solidFill>
                <a:effectLst/>
                <a:latin typeface="+mn-lt"/>
                <a:ea typeface="+mn-ea"/>
                <a:cs typeface="+mn-cs"/>
              </a:rPr>
              <a:t>Il peut communiquer la haine ou l’amour.</a:t>
            </a:r>
          </a:p>
          <a:p>
            <a:r>
              <a:rPr lang="fr-FR"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33C5F8DA-84C0-4CEA-8B00-BA444D41965E}" type="slidenum">
              <a:rPr lang="fr-CH" smtClean="0"/>
              <a:t>4</a:t>
            </a:fld>
            <a:endParaRPr lang="fr-CH"/>
          </a:p>
        </p:txBody>
      </p:sp>
    </p:spTree>
    <p:extLst>
      <p:ext uri="{BB962C8B-B14F-4D97-AF65-F5344CB8AC3E}">
        <p14:creationId xmlns:p14="http://schemas.microsoft.com/office/powerpoint/2010/main" val="65940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H" sz="1200" b="1" kern="1200" dirty="0">
                <a:solidFill>
                  <a:schemeClr val="tx1"/>
                </a:solidFill>
                <a:effectLst/>
                <a:latin typeface="+mn-lt"/>
                <a:ea typeface="+mn-ea"/>
                <a:cs typeface="+mn-cs"/>
              </a:rPr>
              <a:t>Les cadeaux </a:t>
            </a:r>
          </a:p>
          <a:p>
            <a:endParaRPr lang="fr-CH" sz="1200" b="1" kern="1200" dirty="0">
              <a:solidFill>
                <a:schemeClr val="tx1"/>
              </a:solidFill>
              <a:effectLst/>
              <a:latin typeface="+mn-lt"/>
              <a:ea typeface="+mn-ea"/>
              <a:cs typeface="+mn-cs"/>
            </a:endParaRPr>
          </a:p>
          <a:p>
            <a:r>
              <a:rPr lang="fr-CH" sz="1200" b="0" kern="1200" dirty="0">
                <a:solidFill>
                  <a:schemeClr val="tx1"/>
                </a:solidFill>
                <a:effectLst/>
                <a:latin typeface="+mn-lt"/>
                <a:ea typeface="+mn-ea"/>
                <a:cs typeface="+mn-cs"/>
              </a:rPr>
              <a:t>S’il y a un langage qui est universel, c’est celui des cadeaux.</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Les cadeaux veulent dire</a:t>
            </a:r>
            <a:r>
              <a:rPr lang="fr-CH" sz="1200" u="none" kern="1200" dirty="0">
                <a:solidFill>
                  <a:schemeClr val="tx1"/>
                </a:solidFill>
                <a:effectLst/>
                <a:latin typeface="+mn-lt"/>
                <a:ea typeface="+mn-ea"/>
                <a:cs typeface="+mn-cs"/>
              </a:rPr>
              <a:t>: « J'ai pensé à toi! ».  </a:t>
            </a:r>
            <a:r>
              <a:rPr lang="fr-CH" sz="1200" kern="1200" dirty="0">
                <a:solidFill>
                  <a:schemeClr val="tx1"/>
                </a:solidFill>
                <a:effectLst/>
                <a:latin typeface="+mn-lt"/>
                <a:ea typeface="+mn-ea"/>
                <a:cs typeface="+mn-cs"/>
              </a:rPr>
              <a:t>Quand vous voulez </a:t>
            </a:r>
            <a:r>
              <a:rPr lang="fr-CH" sz="1200" b="0" kern="1200" dirty="0">
                <a:solidFill>
                  <a:schemeClr val="tx1"/>
                </a:solidFill>
                <a:effectLst/>
                <a:latin typeface="+mn-lt"/>
                <a:ea typeface="+mn-ea"/>
                <a:cs typeface="+mn-cs"/>
              </a:rPr>
              <a:t>acheter (ou confectionner) un cadeau, vous pensez à la personne à ce qui lui ferait</a:t>
            </a:r>
            <a:r>
              <a:rPr lang="fr-CH" sz="1200" b="0" kern="1200" baseline="0" dirty="0">
                <a:solidFill>
                  <a:schemeClr val="tx1"/>
                </a:solidFill>
                <a:effectLst/>
                <a:latin typeface="+mn-lt"/>
                <a:ea typeface="+mn-ea"/>
                <a:cs typeface="+mn-cs"/>
              </a:rPr>
              <a:t> plaisir</a:t>
            </a:r>
            <a:r>
              <a:rPr lang="fr-CH" sz="1200" kern="1200" dirty="0">
                <a:solidFill>
                  <a:schemeClr val="tx1"/>
                </a:solidFill>
                <a:effectLst/>
                <a:latin typeface="+mn-lt"/>
                <a:ea typeface="+mn-ea"/>
                <a:cs typeface="+mn-cs"/>
              </a:rPr>
              <a:t>. Et chaque fois qu’elle verra son cadeau, elle pensera à vous. </a:t>
            </a:r>
          </a:p>
          <a:p>
            <a:r>
              <a:rPr lang="fr-CH" sz="1200" kern="1200" dirty="0">
                <a:solidFill>
                  <a:schemeClr val="tx1"/>
                </a:solidFill>
                <a:effectLst/>
                <a:latin typeface="+mn-lt"/>
                <a:ea typeface="+mn-ea"/>
                <a:cs typeface="+mn-cs"/>
              </a:rPr>
              <a:t>(Ex : le cadre</a:t>
            </a:r>
            <a:r>
              <a:rPr lang="fr-CH" sz="1200" kern="1200" baseline="0" dirty="0">
                <a:solidFill>
                  <a:schemeClr val="tx1"/>
                </a:solidFill>
                <a:effectLst/>
                <a:latin typeface="+mn-lt"/>
                <a:ea typeface="+mn-ea"/>
                <a:cs typeface="+mn-cs"/>
              </a:rPr>
              <a:t> sur le buffet : fête des mères)</a:t>
            </a:r>
            <a:endParaRPr lang="fr-CH" sz="1200" kern="1200" dirty="0">
              <a:solidFill>
                <a:schemeClr val="tx1"/>
              </a:solidFill>
              <a:effectLst/>
              <a:latin typeface="+mn-lt"/>
              <a:ea typeface="+mn-ea"/>
              <a:cs typeface="+mn-cs"/>
            </a:endParaRPr>
          </a:p>
          <a:p>
            <a:endParaRPr lang="fr-CH" sz="1200" b="1"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La valeur du cadeau est secondaire, on dit : </a:t>
            </a:r>
            <a:r>
              <a:rPr lang="fr-CH" sz="1200" b="0" kern="1200" dirty="0">
                <a:solidFill>
                  <a:schemeClr val="tx1"/>
                </a:solidFill>
                <a:effectLst/>
                <a:latin typeface="+mn-lt"/>
                <a:ea typeface="+mn-ea"/>
                <a:cs typeface="+mn-cs"/>
              </a:rPr>
              <a:t>« c’est l’intention qui compte! ».</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10"/>
          </p:nvPr>
        </p:nvSpPr>
        <p:spPr/>
        <p:txBody>
          <a:bodyPr/>
          <a:lstStyle/>
          <a:p>
            <a:fld id="{33C5F8DA-84C0-4CEA-8B00-BA444D41965E}" type="slidenum">
              <a:rPr lang="fr-CH" smtClean="0"/>
              <a:t>5</a:t>
            </a:fld>
            <a:endParaRPr lang="fr-CH"/>
          </a:p>
        </p:txBody>
      </p:sp>
    </p:spTree>
    <p:extLst>
      <p:ext uri="{BB962C8B-B14F-4D97-AF65-F5344CB8AC3E}">
        <p14:creationId xmlns:p14="http://schemas.microsoft.com/office/powerpoint/2010/main" val="1572012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CH" sz="1200" b="1" kern="1200" dirty="0">
                <a:solidFill>
                  <a:schemeClr val="tx1"/>
                </a:solidFill>
                <a:effectLst/>
                <a:latin typeface="+mn-lt"/>
                <a:ea typeface="+mn-ea"/>
                <a:cs typeface="+mn-cs"/>
              </a:rPr>
              <a:t>Les services rendus </a:t>
            </a: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C'est quoi des actes de services : C'est faire quelque chose pour quelqu'un d'autre que l'on sait qu'il va apprécier.</a:t>
            </a:r>
          </a:p>
          <a:p>
            <a:r>
              <a:rPr lang="fr-CH" sz="1200" kern="1200" dirty="0">
                <a:solidFill>
                  <a:schemeClr val="tx1"/>
                </a:solidFill>
                <a:effectLst/>
                <a:latin typeface="+mn-lt"/>
                <a:ea typeface="+mn-ea"/>
                <a:cs typeface="+mn-cs"/>
              </a:rPr>
              <a:t>Vous vous efforcez de lui plaire en lui rendant service.</a:t>
            </a:r>
          </a:p>
          <a:p>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Si les services sont accomplis dans un esprit positif, s’ils sont faits avec joie</a:t>
            </a:r>
            <a:r>
              <a:rPr lang="fr-CH" sz="1200" kern="1200" baseline="0" dirty="0">
                <a:solidFill>
                  <a:schemeClr val="tx1"/>
                </a:solidFill>
                <a:effectLst/>
                <a:latin typeface="+mn-lt"/>
                <a:ea typeface="+mn-ea"/>
                <a:cs typeface="+mn-cs"/>
              </a:rPr>
              <a:t> et bonne humeur ils sont de véritables actes d’amour.</a:t>
            </a:r>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Si les services sont des corvées accomplies dans la mauvaise humeur eh bien l’amour s’affadit.</a:t>
            </a:r>
          </a:p>
          <a:p>
            <a:r>
              <a:rPr lang="fr-CH" sz="1200" kern="1200" dirty="0">
                <a:solidFill>
                  <a:schemeClr val="tx1"/>
                </a:solidFill>
                <a:effectLst/>
                <a:latin typeface="+mn-lt"/>
                <a:ea typeface="+mn-ea"/>
                <a:cs typeface="+mn-cs"/>
              </a:rPr>
              <a:t>Alors</a:t>
            </a:r>
            <a:r>
              <a:rPr lang="fr-CH" sz="1200" kern="1200" baseline="0" dirty="0">
                <a:solidFill>
                  <a:schemeClr val="tx1"/>
                </a:solidFill>
                <a:effectLst/>
                <a:latin typeface="+mn-lt"/>
                <a:ea typeface="+mn-ea"/>
                <a:cs typeface="+mn-cs"/>
              </a:rPr>
              <a:t> je peux choisir de </a:t>
            </a:r>
            <a:r>
              <a:rPr lang="fr-CH" sz="1200" b="1" kern="1200" baseline="0" dirty="0">
                <a:solidFill>
                  <a:schemeClr val="tx1"/>
                </a:solidFill>
                <a:effectLst/>
                <a:latin typeface="+mn-lt"/>
                <a:ea typeface="+mn-ea"/>
                <a:cs typeface="+mn-cs"/>
              </a:rPr>
              <a:t>sortir la poubelle avec bonne humeur ou en faisant la tête</a:t>
            </a:r>
            <a:r>
              <a:rPr lang="fr-CH" sz="1200" kern="1200" baseline="0" dirty="0">
                <a:solidFill>
                  <a:schemeClr val="tx1"/>
                </a:solidFill>
                <a:effectLst/>
                <a:latin typeface="+mn-lt"/>
                <a:ea typeface="+mn-ea"/>
                <a:cs typeface="+mn-cs"/>
              </a:rPr>
              <a:t>, c’est le même acte </a:t>
            </a:r>
            <a:r>
              <a:rPr lang="fr-CH" sz="1200" kern="1200" baseline="0" dirty="0">
                <a:solidFill>
                  <a:srgbClr val="FF0000"/>
                </a:solidFill>
                <a:effectLst/>
                <a:latin typeface="+mn-lt"/>
                <a:ea typeface="+mn-ea"/>
                <a:cs typeface="+mn-cs"/>
              </a:rPr>
              <a:t>mais le </a:t>
            </a:r>
            <a:r>
              <a:rPr lang="fr-CH" sz="1200" kern="1200" baseline="0" dirty="0">
                <a:solidFill>
                  <a:srgbClr val="FF0000"/>
                </a:solidFill>
                <a:effectLst>
                  <a:outerShdw blurRad="38100" dist="38100" dir="2700000" algn="tl">
                    <a:srgbClr val="000000">
                      <a:alpha val="43137"/>
                    </a:srgbClr>
                  </a:outerShdw>
                </a:effectLst>
                <a:latin typeface="+mn-lt"/>
                <a:ea typeface="+mn-ea"/>
                <a:cs typeface="+mn-cs"/>
              </a:rPr>
              <a:t>retentissement sera vraiment différent</a:t>
            </a:r>
            <a:r>
              <a:rPr lang="fr-CH" sz="1200" kern="1200" baseline="0" dirty="0">
                <a:solidFill>
                  <a:schemeClr val="tx1"/>
                </a:solidFill>
                <a:effectLst/>
                <a:latin typeface="+mn-lt"/>
                <a:ea typeface="+mn-ea"/>
                <a:cs typeface="+mn-cs"/>
              </a:rPr>
              <a:t>.</a:t>
            </a:r>
            <a:endParaRPr lang="fr-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p>
          <a:p>
            <a:r>
              <a:rPr lang="fr-CH" sz="1200" kern="1200" dirty="0">
                <a:solidFill>
                  <a:schemeClr val="tx1"/>
                </a:solidFill>
                <a:effectLst/>
                <a:latin typeface="+mn-lt"/>
                <a:ea typeface="+mn-ea"/>
                <a:cs typeface="+mn-cs"/>
              </a:rPr>
              <a:t>Naturellement, nous aimons tous que d’autres nous rendent service mais pour certaines personnes, c’est</a:t>
            </a:r>
            <a:r>
              <a:rPr lang="fr-CH" sz="1200" kern="1200" baseline="0" dirty="0">
                <a:solidFill>
                  <a:schemeClr val="tx1"/>
                </a:solidFill>
                <a:effectLst/>
                <a:latin typeface="+mn-lt"/>
                <a:ea typeface="+mn-ea"/>
                <a:cs typeface="+mn-cs"/>
              </a:rPr>
              <a:t> </a:t>
            </a:r>
            <a:r>
              <a:rPr lang="fr-CH" sz="1200" kern="1200" dirty="0">
                <a:solidFill>
                  <a:schemeClr val="tx1"/>
                </a:solidFill>
                <a:effectLst/>
                <a:latin typeface="+mn-lt"/>
                <a:ea typeface="+mn-ea"/>
                <a:cs typeface="+mn-cs"/>
              </a:rPr>
              <a:t>la plus grande preuve d’amour. </a:t>
            </a:r>
          </a:p>
        </p:txBody>
      </p:sp>
      <p:sp>
        <p:nvSpPr>
          <p:cNvPr id="4" name="Espace réservé du numéro de diapositive 3"/>
          <p:cNvSpPr>
            <a:spLocks noGrp="1"/>
          </p:cNvSpPr>
          <p:nvPr>
            <p:ph type="sldNum" sz="quarter" idx="10"/>
          </p:nvPr>
        </p:nvSpPr>
        <p:spPr/>
        <p:txBody>
          <a:bodyPr/>
          <a:lstStyle/>
          <a:p>
            <a:fld id="{33C5F8DA-84C0-4CEA-8B00-BA444D41965E}" type="slidenum">
              <a:rPr lang="fr-CH" smtClean="0"/>
              <a:t>6</a:t>
            </a:fld>
            <a:endParaRPr lang="fr-CH"/>
          </a:p>
        </p:txBody>
      </p:sp>
    </p:spTree>
    <p:extLst>
      <p:ext uri="{BB962C8B-B14F-4D97-AF65-F5344CB8AC3E}">
        <p14:creationId xmlns:p14="http://schemas.microsoft.com/office/powerpoint/2010/main" val="2685032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382DDA8-C7D9-44C0-A39B-CA80FA90A7BB}" type="slidenum">
              <a:rPr lang="fr-CH" smtClean="0"/>
              <a:t>7</a:t>
            </a:fld>
            <a:endParaRPr lang="fr-CH"/>
          </a:p>
        </p:txBody>
      </p:sp>
    </p:spTree>
    <p:extLst>
      <p:ext uri="{BB962C8B-B14F-4D97-AF65-F5344CB8AC3E}">
        <p14:creationId xmlns:p14="http://schemas.microsoft.com/office/powerpoint/2010/main" val="4020052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0E4A479-8959-A8C8-F246-CA0B7A65E00B}"/>
              </a:ext>
            </a:extLst>
          </p:cNvPr>
          <p:cNvSpPr>
            <a:spLocks noGrp="1"/>
          </p:cNvSpPr>
          <p:nvPr>
            <p:ph type="dt" sz="half" idx="10"/>
          </p:nvPr>
        </p:nvSpPr>
        <p:spPr/>
        <p:txBody>
          <a:bodyPr/>
          <a:lstStyle/>
          <a:p>
            <a:fld id="{948753AB-E4EE-45D6-96BD-3D958AE3C2A9}" type="datetimeFigureOut">
              <a:rPr lang="fr-CH" smtClean="0"/>
              <a:t>04.07.2025</a:t>
            </a:fld>
            <a:endParaRPr lang="fr-CH"/>
          </a:p>
        </p:txBody>
      </p:sp>
      <p:sp>
        <p:nvSpPr>
          <p:cNvPr id="3" name="Espace réservé du pied de page 2">
            <a:extLst>
              <a:ext uri="{FF2B5EF4-FFF2-40B4-BE49-F238E27FC236}">
                <a16:creationId xmlns:a16="http://schemas.microsoft.com/office/drawing/2014/main" id="{09CF2650-F0BC-9A19-F6A7-A45A23B3BD79}"/>
              </a:ext>
            </a:extLst>
          </p:cNvPr>
          <p:cNvSpPr>
            <a:spLocks noGrp="1"/>
          </p:cNvSpPr>
          <p:nvPr>
            <p:ph type="ftr" sz="quarter" idx="11"/>
          </p:nvPr>
        </p:nvSpPr>
        <p:spPr/>
        <p:txBody>
          <a:bodyPr/>
          <a:lstStyle/>
          <a:p>
            <a:endParaRPr lang="fr-CH"/>
          </a:p>
        </p:txBody>
      </p:sp>
      <p:sp>
        <p:nvSpPr>
          <p:cNvPr id="4" name="Espace réservé du numéro de diapositive 3">
            <a:extLst>
              <a:ext uri="{FF2B5EF4-FFF2-40B4-BE49-F238E27FC236}">
                <a16:creationId xmlns:a16="http://schemas.microsoft.com/office/drawing/2014/main" id="{D4D98DE0-ACF5-FC1A-1736-6DBDB4FBF85A}"/>
              </a:ext>
            </a:extLst>
          </p:cNvPr>
          <p:cNvSpPr>
            <a:spLocks noGrp="1"/>
          </p:cNvSpPr>
          <p:nvPr>
            <p:ph type="sldNum" sz="quarter" idx="12"/>
          </p:nvPr>
        </p:nvSpPr>
        <p:spPr/>
        <p:txBody>
          <a:bodyPr/>
          <a:lstStyle/>
          <a:p>
            <a:fld id="{A83AA286-F3B8-4852-B2D5-D13A1E6C48F3}" type="slidenum">
              <a:rPr lang="fr-CH" smtClean="0"/>
              <a:t>‹N°›</a:t>
            </a:fld>
            <a:endParaRPr lang="fr-CH"/>
          </a:p>
        </p:txBody>
      </p:sp>
    </p:spTree>
    <p:extLst>
      <p:ext uri="{BB962C8B-B14F-4D97-AF65-F5344CB8AC3E}">
        <p14:creationId xmlns:p14="http://schemas.microsoft.com/office/powerpoint/2010/main" val="414629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11726F-9EBC-CC0A-8FD4-FE77F61D1EC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38795297-6664-C6DB-9CCB-564C30F78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BA2DF25-6A93-5849-BA82-59A6F104CF02}"/>
              </a:ext>
            </a:extLst>
          </p:cNvPr>
          <p:cNvSpPr>
            <a:spLocks noGrp="1"/>
          </p:cNvSpPr>
          <p:nvPr>
            <p:ph type="dt" sz="half" idx="10"/>
          </p:nvPr>
        </p:nvSpPr>
        <p:spPr/>
        <p:txBody>
          <a:bodyPr/>
          <a:lstStyle/>
          <a:p>
            <a:fld id="{948753AB-E4EE-45D6-96BD-3D958AE3C2A9}" type="datetimeFigureOut">
              <a:rPr lang="fr-CH" smtClean="0"/>
              <a:t>04.07.2025</a:t>
            </a:fld>
            <a:endParaRPr lang="fr-CH"/>
          </a:p>
        </p:txBody>
      </p:sp>
      <p:sp>
        <p:nvSpPr>
          <p:cNvPr id="5" name="Espace réservé du pied de page 4">
            <a:extLst>
              <a:ext uri="{FF2B5EF4-FFF2-40B4-BE49-F238E27FC236}">
                <a16:creationId xmlns:a16="http://schemas.microsoft.com/office/drawing/2014/main" id="{F7C0599E-3DA5-2BF8-39DE-1F51F7DD9BFA}"/>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AC6D3B82-F2E6-7474-DFFA-6D66691901D7}"/>
              </a:ext>
            </a:extLst>
          </p:cNvPr>
          <p:cNvSpPr>
            <a:spLocks noGrp="1"/>
          </p:cNvSpPr>
          <p:nvPr>
            <p:ph type="sldNum" sz="quarter" idx="12"/>
          </p:nvPr>
        </p:nvSpPr>
        <p:spPr/>
        <p:txBody>
          <a:bodyPr/>
          <a:lstStyle/>
          <a:p>
            <a:fld id="{A83AA286-F3B8-4852-B2D5-D13A1E6C48F3}" type="slidenum">
              <a:rPr lang="fr-CH" smtClean="0"/>
              <a:t>‹N°›</a:t>
            </a:fld>
            <a:endParaRPr lang="fr-CH"/>
          </a:p>
        </p:txBody>
      </p:sp>
    </p:spTree>
    <p:extLst>
      <p:ext uri="{BB962C8B-B14F-4D97-AF65-F5344CB8AC3E}">
        <p14:creationId xmlns:p14="http://schemas.microsoft.com/office/powerpoint/2010/main" val="856754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7B2E7A-3A05-130B-D0DA-42F96AB2B17E}"/>
              </a:ext>
            </a:extLst>
          </p:cNvPr>
          <p:cNvSpPr>
            <a:spLocks noGrp="1"/>
          </p:cNvSpPr>
          <p:nvPr>
            <p:ph type="title"/>
          </p:nvPr>
        </p:nvSpPr>
        <p:spPr/>
        <p:txBody>
          <a:bodyPr/>
          <a:lstStyle>
            <a:lvl1pPr>
              <a:defRPr>
                <a:latin typeface="+mj-lt"/>
              </a:defRPr>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DD6667C3-E8F8-7524-0E2D-A462A2AE2E75}"/>
              </a:ext>
            </a:extLst>
          </p:cNvPr>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DD443271-01B9-DD9D-0D74-82AD10885BA5}"/>
              </a:ext>
            </a:extLst>
          </p:cNvPr>
          <p:cNvSpPr>
            <a:spLocks noGrp="1"/>
          </p:cNvSpPr>
          <p:nvPr>
            <p:ph type="dt" sz="half" idx="10"/>
          </p:nvPr>
        </p:nvSpPr>
        <p:spPr/>
        <p:txBody>
          <a:bodyPr/>
          <a:lstStyle>
            <a:lvl1pPr>
              <a:defRPr>
                <a:latin typeface="+mj-lt"/>
              </a:defRPr>
            </a:lvl1pPr>
          </a:lstStyle>
          <a:p>
            <a:fld id="{948753AB-E4EE-45D6-96BD-3D958AE3C2A9}" type="datetimeFigureOut">
              <a:rPr lang="fr-CH" smtClean="0"/>
              <a:pPr/>
              <a:t>04.07.2025</a:t>
            </a:fld>
            <a:endParaRPr lang="fr-CH"/>
          </a:p>
        </p:txBody>
      </p:sp>
      <p:sp>
        <p:nvSpPr>
          <p:cNvPr id="5" name="Espace réservé du pied de page 4">
            <a:extLst>
              <a:ext uri="{FF2B5EF4-FFF2-40B4-BE49-F238E27FC236}">
                <a16:creationId xmlns:a16="http://schemas.microsoft.com/office/drawing/2014/main" id="{CB8AB216-5296-F710-5D76-F4F4ABAAFCA3}"/>
              </a:ext>
            </a:extLst>
          </p:cNvPr>
          <p:cNvSpPr>
            <a:spLocks noGrp="1"/>
          </p:cNvSpPr>
          <p:nvPr>
            <p:ph type="ftr" sz="quarter" idx="11"/>
          </p:nvPr>
        </p:nvSpPr>
        <p:spPr/>
        <p:txBody>
          <a:bodyPr/>
          <a:lstStyle>
            <a:lvl1pPr>
              <a:defRPr>
                <a:latin typeface="+mj-lt"/>
              </a:defRPr>
            </a:lvl1pPr>
          </a:lstStyle>
          <a:p>
            <a:endParaRPr lang="fr-CH"/>
          </a:p>
        </p:txBody>
      </p:sp>
      <p:sp>
        <p:nvSpPr>
          <p:cNvPr id="6" name="Espace réservé du numéro de diapositive 5">
            <a:extLst>
              <a:ext uri="{FF2B5EF4-FFF2-40B4-BE49-F238E27FC236}">
                <a16:creationId xmlns:a16="http://schemas.microsoft.com/office/drawing/2014/main" id="{395E4CCF-8711-EED8-1AE2-75684C44FD15}"/>
              </a:ext>
            </a:extLst>
          </p:cNvPr>
          <p:cNvSpPr>
            <a:spLocks noGrp="1"/>
          </p:cNvSpPr>
          <p:nvPr>
            <p:ph type="sldNum" sz="quarter" idx="12"/>
          </p:nvPr>
        </p:nvSpPr>
        <p:spPr/>
        <p:txBody>
          <a:bodyPr/>
          <a:lstStyle>
            <a:lvl1pPr>
              <a:defRPr>
                <a:latin typeface="+mj-lt"/>
              </a:defRPr>
            </a:lvl1pPr>
          </a:lstStyle>
          <a:p>
            <a:fld id="{A83AA286-F3B8-4852-B2D5-D13A1E6C48F3}" type="slidenum">
              <a:rPr lang="fr-CH" smtClean="0"/>
              <a:pPr/>
              <a:t>‹N°›</a:t>
            </a:fld>
            <a:endParaRPr lang="fr-CH"/>
          </a:p>
        </p:txBody>
      </p:sp>
    </p:spTree>
    <p:extLst>
      <p:ext uri="{BB962C8B-B14F-4D97-AF65-F5344CB8AC3E}">
        <p14:creationId xmlns:p14="http://schemas.microsoft.com/office/powerpoint/2010/main" val="12195138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BA6E892-D4F1-1C9E-B9BC-DD27C4539C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04722932-344A-E299-D10B-C93D05207F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FE97790C-EC91-B5B2-B000-F4310D61C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753AB-E4EE-45D6-96BD-3D958AE3C2A9}" type="datetimeFigureOut">
              <a:rPr lang="fr-CH" smtClean="0"/>
              <a:t>04.07.2025</a:t>
            </a:fld>
            <a:endParaRPr lang="fr-CH"/>
          </a:p>
        </p:txBody>
      </p:sp>
      <p:sp>
        <p:nvSpPr>
          <p:cNvPr id="5" name="Espace réservé du pied de page 4">
            <a:extLst>
              <a:ext uri="{FF2B5EF4-FFF2-40B4-BE49-F238E27FC236}">
                <a16:creationId xmlns:a16="http://schemas.microsoft.com/office/drawing/2014/main" id="{A1874AD5-4CAB-5AE3-B1A8-6AF1705C91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8B5637E6-F2CF-533D-BD8A-1F2C66C90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AA286-F3B8-4852-B2D5-D13A1E6C48F3}" type="slidenum">
              <a:rPr lang="fr-CH" smtClean="0"/>
              <a:t>‹N°›</a:t>
            </a:fld>
            <a:endParaRPr lang="fr-CH"/>
          </a:p>
        </p:txBody>
      </p:sp>
    </p:spTree>
    <p:extLst>
      <p:ext uri="{BB962C8B-B14F-4D97-AF65-F5344CB8AC3E}">
        <p14:creationId xmlns:p14="http://schemas.microsoft.com/office/powerpoint/2010/main" val="3064875211"/>
      </p:ext>
    </p:extLst>
  </p:cSld>
  <p:clrMap bg1="lt1" tx1="dk1" bg2="lt2" tx2="dk2" accent1="accent1" accent2="accent2" accent3="accent3" accent4="accent4" accent5="accent5" accent6="accent6" hlink="hlink" folHlink="folHlink"/>
  <p:sldLayoutIdLst>
    <p:sldLayoutId id="2147483664" r:id="rId1"/>
    <p:sldLayoutId id="2147483651"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282B393-68CA-1838-653A-1C3012B4C22F}"/>
              </a:ext>
            </a:extLst>
          </p:cNvPr>
          <p:cNvPicPr>
            <a:picLocks noChangeAspect="1"/>
          </p:cNvPicPr>
          <p:nvPr/>
        </p:nvPicPr>
        <p:blipFill rotWithShape="1">
          <a:blip r:embed="rId3">
            <a:extLst>
              <a:ext uri="{28A0092B-C50C-407E-A947-70E740481C1C}">
                <a14:useLocalDpi xmlns:a14="http://schemas.microsoft.com/office/drawing/2010/main" val="0"/>
              </a:ext>
            </a:extLst>
          </a:blip>
          <a:srcRect t="5304" b="23595"/>
          <a:stretch/>
        </p:blipFill>
        <p:spPr>
          <a:xfrm>
            <a:off x="13253"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Espace réservé du contenu 5">
            <a:extLst>
              <a:ext uri="{FF2B5EF4-FFF2-40B4-BE49-F238E27FC236}">
                <a16:creationId xmlns:a16="http://schemas.microsoft.com/office/drawing/2014/main" id="{18862731-3060-4356-E427-A3E03C1E01EF}"/>
              </a:ext>
            </a:extLst>
          </p:cNvPr>
          <p:cNvSpPr>
            <a:spLocks noGrp="1"/>
          </p:cNvSpPr>
          <p:nvPr>
            <p:ph idx="1"/>
          </p:nvPr>
        </p:nvSpPr>
        <p:spPr>
          <a:xfrm>
            <a:off x="7758548" y="1557619"/>
            <a:ext cx="3822189" cy="3742762"/>
          </a:xfrm>
        </p:spPr>
        <p:txBody>
          <a:bodyPr vert="horz" lIns="91440" tIns="45720" rIns="91440" bIns="45720" rtlCol="0">
            <a:normAutofit/>
          </a:bodyPr>
          <a:lstStyle/>
          <a:p>
            <a:pPr marL="0" indent="0" algn="ctr">
              <a:buNone/>
            </a:pPr>
            <a:endParaRPr lang="en-US" sz="5400" dirty="0"/>
          </a:p>
          <a:p>
            <a:pPr marL="0" indent="0" algn="ctr">
              <a:buNone/>
            </a:pPr>
            <a:r>
              <a:rPr lang="en-US" sz="5400" dirty="0"/>
              <a:t>“Je me </a:t>
            </a:r>
            <a:r>
              <a:rPr lang="en-US" sz="5400" dirty="0" err="1"/>
              <a:t>sens</a:t>
            </a:r>
            <a:r>
              <a:rPr lang="en-US" sz="5400" dirty="0"/>
              <a:t> </a:t>
            </a:r>
            <a:r>
              <a:rPr lang="en-US" sz="5400" dirty="0" err="1"/>
              <a:t>aimé.e</a:t>
            </a:r>
            <a:r>
              <a:rPr lang="en-US" sz="5400" dirty="0"/>
              <a:t> </a:t>
            </a:r>
            <a:r>
              <a:rPr lang="en-US" sz="5400" dirty="0" err="1"/>
              <a:t>quand</a:t>
            </a:r>
            <a:r>
              <a:rPr lang="en-US" sz="5400" dirty="0"/>
              <a:t>…”</a:t>
            </a:r>
            <a:endParaRPr lang="en-US" sz="5400" dirty="0">
              <a:cs typeface="Calibri Light"/>
            </a:endParaRPr>
          </a:p>
          <a:p>
            <a:pPr algn="ctr"/>
            <a:endParaRPr lang="en-US" sz="5400" dirty="0"/>
          </a:p>
        </p:txBody>
      </p:sp>
    </p:spTree>
    <p:extLst>
      <p:ext uri="{BB962C8B-B14F-4D97-AF65-F5344CB8AC3E}">
        <p14:creationId xmlns:p14="http://schemas.microsoft.com/office/powerpoint/2010/main" val="2828697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7" name="Rectangle 4132">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Enveloppe et cœurs en papier rouge"/>
          <p:cNvPicPr>
            <a:picLocks noChangeAspect="1" noChangeArrowheads="1"/>
          </p:cNvPicPr>
          <p:nvPr/>
        </p:nvPicPr>
        <p:blipFill>
          <a:blip r:embed="rId3">
            <a:extLst>
              <a:ext uri="{28A0092B-C50C-407E-A947-70E740481C1C}">
                <a14:useLocalDpi xmlns:a14="http://schemas.microsoft.com/office/drawing/2010/main" val="0"/>
              </a:ext>
            </a:extLst>
          </a:blip>
          <a:srcRect l="18032" r="18032"/>
          <a:stretch/>
        </p:blipFill>
        <p:spPr bwMode="auto">
          <a:xfrm>
            <a:off x="20" y="10"/>
            <a:ext cx="3728839" cy="41973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l="20721" r="20721"/>
          <a:stretch/>
        </p:blipFill>
        <p:spPr bwMode="auto">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l="11013" r="11013"/>
          <a:stretch/>
        </p:blipFill>
        <p:spPr bwMode="auto">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6343650" y="4181474"/>
            <a:ext cx="5505814" cy="14713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a:solidFill>
                  <a:schemeClr val="tx1"/>
                </a:solidFill>
                <a:latin typeface="+mj-lt"/>
                <a:ea typeface="+mj-ea"/>
                <a:cs typeface="+mj-cs"/>
              </a:rPr>
              <a:t>Les paroles </a:t>
            </a:r>
            <a:r>
              <a:rPr lang="en-US" sz="4400" kern="1200" dirty="0" err="1">
                <a:solidFill>
                  <a:schemeClr val="tx1"/>
                </a:solidFill>
                <a:latin typeface="+mj-lt"/>
                <a:ea typeface="+mj-ea"/>
                <a:cs typeface="+mj-cs"/>
              </a:rPr>
              <a:t>valorisantes</a:t>
            </a:r>
            <a:endParaRPr lang="en-US" sz="4400" kern="1200" dirty="0">
              <a:solidFill>
                <a:schemeClr val="tx1"/>
              </a:solidFill>
              <a:latin typeface="+mj-lt"/>
              <a:ea typeface="+mj-ea"/>
              <a:cs typeface="+mj-cs"/>
            </a:endParaRPr>
          </a:p>
        </p:txBody>
      </p:sp>
      <p:pic>
        <p:nvPicPr>
          <p:cNvPr id="5" name="Picture 3">
            <a:extLst>
              <a:ext uri="{FF2B5EF4-FFF2-40B4-BE49-F238E27FC236}">
                <a16:creationId xmlns:a16="http://schemas.microsoft.com/office/drawing/2014/main" id="{F5D3B1F2-D09C-ACFA-38DE-9D9CED7D74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863" r="-16306" b="509"/>
          <a:stretch/>
        </p:blipFill>
        <p:spPr bwMode="auto">
          <a:xfrm>
            <a:off x="0" y="4124798"/>
            <a:ext cx="3973203" cy="2769864"/>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72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500"/>
                                        <p:tgtEl>
                                          <p:spTgt spid="4098"/>
                                        </p:tgtEl>
                                      </p:cBhvr>
                                    </p:animEffect>
                                    <p:anim calcmode="lin" valueType="num">
                                      <p:cBhvr>
                                        <p:cTn id="8" dur="1500" fill="hold"/>
                                        <p:tgtEl>
                                          <p:spTgt spid="4098"/>
                                        </p:tgtEl>
                                        <p:attrNameLst>
                                          <p:attrName>ppt_x</p:attrName>
                                        </p:attrNameLst>
                                      </p:cBhvr>
                                      <p:tavLst>
                                        <p:tav tm="0">
                                          <p:val>
                                            <p:strVal val="#ppt_x"/>
                                          </p:val>
                                        </p:tav>
                                        <p:tav tm="100000">
                                          <p:val>
                                            <p:strVal val="#ppt_x"/>
                                          </p:val>
                                        </p:tav>
                                      </p:tavLst>
                                    </p:anim>
                                    <p:anim calcmode="lin" valueType="num">
                                      <p:cBhvr>
                                        <p:cTn id="9" dur="15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1500"/>
                                        <p:tgtEl>
                                          <p:spTgt spid="4099"/>
                                        </p:tgtEl>
                                      </p:cBhvr>
                                    </p:animEffect>
                                  </p:childTnLst>
                                </p:cTn>
                              </p:par>
                            </p:childTnLst>
                          </p:cTn>
                        </p:par>
                        <p:par>
                          <p:cTn id="14" fill="hold">
                            <p:stCondLst>
                              <p:cond delay="3000"/>
                            </p:stCondLst>
                            <p:childTnLst>
                              <p:par>
                                <p:cTn id="15" presetID="22" presetClass="entr" presetSubtype="4"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par>
                          <p:cTn id="18" fill="hold">
                            <p:stCondLst>
                              <p:cond delay="3500"/>
                            </p:stCondLst>
                            <p:childTnLst>
                              <p:par>
                                <p:cTn id="19" presetID="21" presetClass="entr" presetSubtype="2"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2)">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7" name="Rectangle 4132">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Deux femmes avec un enfant entre elles sont allongées sur un matelas dans un camping-car face à la porte arrière ouverte sur de l’herbe près de la mer"/>
          <p:cNvPicPr>
            <a:picLocks noChangeAspect="1" noChangeArrowheads="1"/>
          </p:cNvPicPr>
          <p:nvPr/>
        </p:nvPicPr>
        <p:blipFill>
          <a:blip r:embed="rId3">
            <a:extLst>
              <a:ext uri="{28A0092B-C50C-407E-A947-70E740481C1C}">
                <a14:useLocalDpi xmlns:a14="http://schemas.microsoft.com/office/drawing/2010/main" val="0"/>
              </a:ext>
            </a:extLst>
          </a:blip>
          <a:srcRect l="20423" r="20423"/>
          <a:stretch/>
        </p:blipFill>
        <p:spPr bwMode="auto">
          <a:xfrm>
            <a:off x="20" y="10"/>
            <a:ext cx="3728839" cy="41973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298" r="3" b="15712"/>
          <a:stretch/>
        </p:blipFill>
        <p:spPr bwMode="auto">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Personnes à table avec des plats de Hanoukka"/>
          <p:cNvPicPr>
            <a:picLocks noChangeAspect="1" noChangeArrowheads="1"/>
          </p:cNvPicPr>
          <p:nvPr/>
        </p:nvPicPr>
        <p:blipFill>
          <a:blip r:embed="rId5">
            <a:extLst>
              <a:ext uri="{28A0092B-C50C-407E-A947-70E740481C1C}">
                <a14:useLocalDpi xmlns:a14="http://schemas.microsoft.com/office/drawing/2010/main" val="0"/>
              </a:ext>
            </a:extLst>
          </a:blip>
          <a:srcRect l="11019" r="11019"/>
          <a:stretch/>
        </p:blipFill>
        <p:spPr bwMode="auto">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t="35959" b="35959"/>
          <a:stretch/>
        </p:blipFill>
        <p:spPr bwMode="auto">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6343650" y="4181474"/>
            <a:ext cx="5505814" cy="14713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a:solidFill>
                  <a:schemeClr val="tx1"/>
                </a:solidFill>
                <a:latin typeface="+mj-lt"/>
                <a:ea typeface="+mj-ea"/>
                <a:cs typeface="+mj-cs"/>
              </a:rPr>
              <a:t>Les temps de </a:t>
            </a:r>
            <a:r>
              <a:rPr lang="en-US" sz="4400" kern="1200" dirty="0" err="1">
                <a:solidFill>
                  <a:schemeClr val="tx1"/>
                </a:solidFill>
                <a:latin typeface="+mj-lt"/>
                <a:ea typeface="+mj-ea"/>
                <a:cs typeface="+mj-cs"/>
              </a:rPr>
              <a:t>qualité</a:t>
            </a:r>
            <a:endParaRPr lang="en-US" sz="4400" kern="1200" dirty="0">
              <a:solidFill>
                <a:schemeClr val="tx1"/>
              </a:solidFill>
              <a:latin typeface="+mj-lt"/>
              <a:ea typeface="+mj-ea"/>
              <a:cs typeface="+mj-cs"/>
            </a:endParaRPr>
          </a:p>
        </p:txBody>
      </p:sp>
    </p:spTree>
    <p:extLst>
      <p:ext uri="{BB962C8B-B14F-4D97-AF65-F5344CB8AC3E}">
        <p14:creationId xmlns:p14="http://schemas.microsoft.com/office/powerpoint/2010/main" val="15155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500"/>
                                        <p:tgtEl>
                                          <p:spTgt spid="4098"/>
                                        </p:tgtEl>
                                      </p:cBhvr>
                                    </p:animEffect>
                                    <p:anim calcmode="lin" valueType="num">
                                      <p:cBhvr>
                                        <p:cTn id="8" dur="1500" fill="hold"/>
                                        <p:tgtEl>
                                          <p:spTgt spid="4098"/>
                                        </p:tgtEl>
                                        <p:attrNameLst>
                                          <p:attrName>ppt_x</p:attrName>
                                        </p:attrNameLst>
                                      </p:cBhvr>
                                      <p:tavLst>
                                        <p:tav tm="0">
                                          <p:val>
                                            <p:strVal val="#ppt_x"/>
                                          </p:val>
                                        </p:tav>
                                        <p:tav tm="100000">
                                          <p:val>
                                            <p:strVal val="#ppt_x"/>
                                          </p:val>
                                        </p:tav>
                                      </p:tavLst>
                                    </p:anim>
                                    <p:anim calcmode="lin" valueType="num">
                                      <p:cBhvr>
                                        <p:cTn id="9" dur="15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1500"/>
                                        <p:tgtEl>
                                          <p:spTgt spid="4099"/>
                                        </p:tgtEl>
                                      </p:cBhvr>
                                    </p:animEffect>
                                  </p:childTnLst>
                                </p:cTn>
                              </p:par>
                            </p:childTnLst>
                          </p:cTn>
                        </p:par>
                        <p:par>
                          <p:cTn id="14" fill="hold">
                            <p:stCondLst>
                              <p:cond delay="3000"/>
                            </p:stCondLst>
                            <p:childTnLst>
                              <p:par>
                                <p:cTn id="15" presetID="22" presetClass="entr" presetSubtype="4"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par>
                          <p:cTn id="18" fill="hold">
                            <p:stCondLst>
                              <p:cond delay="3500"/>
                            </p:stCondLst>
                            <p:childTnLst>
                              <p:par>
                                <p:cTn id="19" presetID="21" presetClass="entr" presetSubtype="2" fill="hold" nodeType="after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wheel(2)">
                                      <p:cBhvr>
                                        <p:cTn id="21" dur="2000"/>
                                        <p:tgtEl>
                                          <p:spTgt spid="307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5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7" name="Rectangle 4132">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l="20419" r="20419"/>
          <a:stretch/>
        </p:blipFill>
        <p:spPr bwMode="auto">
          <a:xfrm>
            <a:off x="20" y="10"/>
            <a:ext cx="3728839" cy="41973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42" t="19081" r="3142" b="4961"/>
          <a:stretch/>
        </p:blipFill>
        <p:spPr bwMode="auto">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t="4295" b="4295"/>
          <a:stretch/>
        </p:blipFill>
        <p:spPr bwMode="auto">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7259" t="17930" r="-7259" b="57098"/>
          <a:stretch/>
        </p:blipFill>
        <p:spPr bwMode="auto">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6343650" y="4181474"/>
            <a:ext cx="5505814" cy="14713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a:solidFill>
                  <a:schemeClr val="tx1"/>
                </a:solidFill>
                <a:latin typeface="+mj-lt"/>
                <a:ea typeface="+mj-ea"/>
                <a:cs typeface="+mj-cs"/>
              </a:rPr>
              <a:t>Le toucher</a:t>
            </a:r>
          </a:p>
        </p:txBody>
      </p:sp>
    </p:spTree>
    <p:extLst>
      <p:ext uri="{BB962C8B-B14F-4D97-AF65-F5344CB8AC3E}">
        <p14:creationId xmlns:p14="http://schemas.microsoft.com/office/powerpoint/2010/main" val="88914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500"/>
                                        <p:tgtEl>
                                          <p:spTgt spid="4098"/>
                                        </p:tgtEl>
                                      </p:cBhvr>
                                    </p:animEffect>
                                    <p:anim calcmode="lin" valueType="num">
                                      <p:cBhvr>
                                        <p:cTn id="8" dur="1500" fill="hold"/>
                                        <p:tgtEl>
                                          <p:spTgt spid="4098"/>
                                        </p:tgtEl>
                                        <p:attrNameLst>
                                          <p:attrName>ppt_x</p:attrName>
                                        </p:attrNameLst>
                                      </p:cBhvr>
                                      <p:tavLst>
                                        <p:tav tm="0">
                                          <p:val>
                                            <p:strVal val="#ppt_x"/>
                                          </p:val>
                                        </p:tav>
                                        <p:tav tm="100000">
                                          <p:val>
                                            <p:strVal val="#ppt_x"/>
                                          </p:val>
                                        </p:tav>
                                      </p:tavLst>
                                    </p:anim>
                                    <p:anim calcmode="lin" valueType="num">
                                      <p:cBhvr>
                                        <p:cTn id="9" dur="15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1500"/>
                                        <p:tgtEl>
                                          <p:spTgt spid="4099"/>
                                        </p:tgtEl>
                                      </p:cBhvr>
                                    </p:animEffect>
                                  </p:childTnLst>
                                </p:cTn>
                              </p:par>
                            </p:childTnLst>
                          </p:cTn>
                        </p:par>
                        <p:par>
                          <p:cTn id="14" fill="hold">
                            <p:stCondLst>
                              <p:cond delay="3000"/>
                            </p:stCondLst>
                            <p:childTnLst>
                              <p:par>
                                <p:cTn id="15" presetID="22" presetClass="entr" presetSubtype="4"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par>
                          <p:cTn id="18" fill="hold">
                            <p:stCondLst>
                              <p:cond delay="3500"/>
                            </p:stCondLst>
                            <p:childTnLst>
                              <p:par>
                                <p:cTn id="19" presetID="21" presetClass="entr" presetSubtype="2" fill="hold" nodeType="after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wheel(2)">
                                      <p:cBhvr>
                                        <p:cTn id="21" dur="2000"/>
                                        <p:tgtEl>
                                          <p:spTgt spid="307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7" name="Rectangle 4132">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descr="Un enfant ouvre un cadeau de l'Avent accroché au mur"/>
          <p:cNvPicPr>
            <a:picLocks noChangeAspect="1" noChangeArrowheads="1"/>
          </p:cNvPicPr>
          <p:nvPr/>
        </p:nvPicPr>
        <p:blipFill>
          <a:blip r:embed="rId3">
            <a:extLst>
              <a:ext uri="{28A0092B-C50C-407E-A947-70E740481C1C}">
                <a14:useLocalDpi xmlns:a14="http://schemas.microsoft.com/office/drawing/2010/main" val="0"/>
              </a:ext>
            </a:extLst>
          </a:blip>
          <a:srcRect l="20419" r="20419"/>
          <a:stretch/>
        </p:blipFill>
        <p:spPr bwMode="auto">
          <a:xfrm>
            <a:off x="20" y="10"/>
            <a:ext cx="3728839" cy="419735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arte de la Saint-Valentin sur un oreiller"/>
          <p:cNvPicPr>
            <a:picLocks noChangeAspect="1" noChangeArrowheads="1"/>
          </p:cNvPicPr>
          <p:nvPr/>
        </p:nvPicPr>
        <p:blipFill>
          <a:blip r:embed="rId4">
            <a:extLst>
              <a:ext uri="{28A0092B-C50C-407E-A947-70E740481C1C}">
                <a14:useLocalDpi xmlns:a14="http://schemas.microsoft.com/office/drawing/2010/main" val="0"/>
              </a:ext>
            </a:extLst>
          </a:blip>
          <a:srcRect l="20732" r="20732"/>
          <a:stretch/>
        </p:blipFill>
        <p:spPr bwMode="auto">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l="10982" r="10982"/>
          <a:stretch/>
        </p:blipFill>
        <p:spPr bwMode="auto">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Plateau de petit-déjeuner de la Saint-Valentin"/>
          <p:cNvPicPr>
            <a:picLocks noChangeAspect="1" noChangeArrowheads="1"/>
          </p:cNvPicPr>
          <p:nvPr/>
        </p:nvPicPr>
        <p:blipFill rotWithShape="1">
          <a:blip r:embed="rId6">
            <a:extLst>
              <a:ext uri="{28A0092B-C50C-407E-A947-70E740481C1C}">
                <a14:useLocalDpi xmlns:a14="http://schemas.microsoft.com/office/drawing/2010/main" val="0"/>
              </a:ext>
            </a:extLst>
          </a:blip>
          <a:srcRect l="19907" t="25820" r="-3689" b="16418"/>
          <a:stretch/>
        </p:blipFill>
        <p:spPr bwMode="auto">
          <a:xfrm>
            <a:off x="20" y="4297691"/>
            <a:ext cx="5848331"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6343650" y="4181474"/>
            <a:ext cx="5505814" cy="14713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a:solidFill>
                  <a:schemeClr val="tx1"/>
                </a:solidFill>
                <a:latin typeface="+mj-lt"/>
                <a:ea typeface="+mj-ea"/>
                <a:cs typeface="+mj-cs"/>
              </a:rPr>
              <a:t>Les </a:t>
            </a:r>
            <a:r>
              <a:rPr lang="en-US" sz="4400" kern="1200" dirty="0" err="1">
                <a:solidFill>
                  <a:schemeClr val="tx1"/>
                </a:solidFill>
                <a:latin typeface="+mj-lt"/>
                <a:ea typeface="+mj-ea"/>
                <a:cs typeface="+mj-cs"/>
              </a:rPr>
              <a:t>cadeaux</a:t>
            </a:r>
            <a:endParaRPr lang="en-US" sz="4400" kern="1200" dirty="0">
              <a:solidFill>
                <a:schemeClr val="tx1"/>
              </a:solidFill>
              <a:latin typeface="+mj-lt"/>
              <a:ea typeface="+mj-ea"/>
              <a:cs typeface="+mj-cs"/>
            </a:endParaRPr>
          </a:p>
        </p:txBody>
      </p:sp>
    </p:spTree>
    <p:extLst>
      <p:ext uri="{BB962C8B-B14F-4D97-AF65-F5344CB8AC3E}">
        <p14:creationId xmlns:p14="http://schemas.microsoft.com/office/powerpoint/2010/main" val="225995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500"/>
                                        <p:tgtEl>
                                          <p:spTgt spid="4098"/>
                                        </p:tgtEl>
                                      </p:cBhvr>
                                    </p:animEffect>
                                    <p:anim calcmode="lin" valueType="num">
                                      <p:cBhvr>
                                        <p:cTn id="8" dur="1500" fill="hold"/>
                                        <p:tgtEl>
                                          <p:spTgt spid="4098"/>
                                        </p:tgtEl>
                                        <p:attrNameLst>
                                          <p:attrName>ppt_x</p:attrName>
                                        </p:attrNameLst>
                                      </p:cBhvr>
                                      <p:tavLst>
                                        <p:tav tm="0">
                                          <p:val>
                                            <p:strVal val="#ppt_x"/>
                                          </p:val>
                                        </p:tav>
                                        <p:tav tm="100000">
                                          <p:val>
                                            <p:strVal val="#ppt_x"/>
                                          </p:val>
                                        </p:tav>
                                      </p:tavLst>
                                    </p:anim>
                                    <p:anim calcmode="lin" valueType="num">
                                      <p:cBhvr>
                                        <p:cTn id="9" dur="15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1500"/>
                                        <p:tgtEl>
                                          <p:spTgt spid="4099"/>
                                        </p:tgtEl>
                                      </p:cBhvr>
                                    </p:animEffect>
                                  </p:childTnLst>
                                </p:cTn>
                              </p:par>
                            </p:childTnLst>
                          </p:cTn>
                        </p:par>
                        <p:par>
                          <p:cTn id="14" fill="hold">
                            <p:stCondLst>
                              <p:cond delay="3000"/>
                            </p:stCondLst>
                            <p:childTnLst>
                              <p:par>
                                <p:cTn id="15" presetID="22" presetClass="entr" presetSubtype="4"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par>
                          <p:cTn id="18" fill="hold">
                            <p:stCondLst>
                              <p:cond delay="3500"/>
                            </p:stCondLst>
                            <p:childTnLst>
                              <p:par>
                                <p:cTn id="19" presetID="21" presetClass="entr" presetSubtype="2" fill="hold" nodeType="after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wheel(2)">
                                      <p:cBhvr>
                                        <p:cTn id="21" dur="2000"/>
                                        <p:tgtEl>
                                          <p:spTgt spid="307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37" name="Rectangle 4132">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l="19662" r="19662"/>
          <a:stretch/>
        </p:blipFill>
        <p:spPr bwMode="auto">
          <a:xfrm>
            <a:off x="21" y="10"/>
            <a:ext cx="2620050" cy="29492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l="20732" r="20732"/>
          <a:stretch/>
        </p:blipFill>
        <p:spPr bwMode="auto">
          <a:xfrm>
            <a:off x="2924185" y="0"/>
            <a:ext cx="2620050" cy="298281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Une femme plaçant des légumes hachés dans un bol en métal tenu par un homme, avec une caméra sur trépied face à un comptoir de cuisine et des bacs à légumes"/>
          <p:cNvPicPr>
            <a:picLocks noChangeAspect="1" noChangeArrowheads="1"/>
          </p:cNvPicPr>
          <p:nvPr/>
        </p:nvPicPr>
        <p:blipFill rotWithShape="1">
          <a:blip r:embed="rId5">
            <a:extLst>
              <a:ext uri="{28A0092B-C50C-407E-A947-70E740481C1C}">
                <a14:useLocalDpi xmlns:a14="http://schemas.microsoft.com/office/drawing/2010/main" val="0"/>
              </a:ext>
            </a:extLst>
          </a:blip>
          <a:srcRect l="10982" r="10982" b="24534"/>
          <a:stretch/>
        </p:blipFill>
        <p:spPr bwMode="auto">
          <a:xfrm>
            <a:off x="5848349" y="0"/>
            <a:ext cx="3976081" cy="2646166"/>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2869" t="-4526" r="-12869" b="9906"/>
          <a:stretch/>
        </p:blipFill>
        <p:spPr bwMode="auto">
          <a:xfrm>
            <a:off x="21821" y="3181082"/>
            <a:ext cx="5848331" cy="367691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6276645" y="3673474"/>
            <a:ext cx="5505814" cy="147133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a:solidFill>
                  <a:schemeClr val="tx1"/>
                </a:solidFill>
                <a:latin typeface="+mj-lt"/>
                <a:ea typeface="+mj-ea"/>
                <a:cs typeface="+mj-cs"/>
              </a:rPr>
              <a:t>Les services </a:t>
            </a:r>
            <a:r>
              <a:rPr lang="en-US" sz="4400" kern="1200" dirty="0" err="1">
                <a:solidFill>
                  <a:schemeClr val="tx1"/>
                </a:solidFill>
                <a:latin typeface="+mj-lt"/>
                <a:ea typeface="+mj-ea"/>
                <a:cs typeface="+mj-cs"/>
              </a:rPr>
              <a:t>rendus</a:t>
            </a:r>
            <a:endParaRPr lang="en-US" sz="4400" kern="1200" dirty="0">
              <a:solidFill>
                <a:schemeClr val="tx1"/>
              </a:solidFill>
              <a:latin typeface="+mj-lt"/>
              <a:ea typeface="+mj-ea"/>
              <a:cs typeface="+mj-cs"/>
            </a:endParaRPr>
          </a:p>
        </p:txBody>
      </p:sp>
    </p:spTree>
    <p:extLst>
      <p:ext uri="{BB962C8B-B14F-4D97-AF65-F5344CB8AC3E}">
        <p14:creationId xmlns:p14="http://schemas.microsoft.com/office/powerpoint/2010/main" val="138069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500"/>
                                        <p:tgtEl>
                                          <p:spTgt spid="4098"/>
                                        </p:tgtEl>
                                      </p:cBhvr>
                                    </p:animEffect>
                                    <p:anim calcmode="lin" valueType="num">
                                      <p:cBhvr>
                                        <p:cTn id="8" dur="1500" fill="hold"/>
                                        <p:tgtEl>
                                          <p:spTgt spid="4098"/>
                                        </p:tgtEl>
                                        <p:attrNameLst>
                                          <p:attrName>ppt_x</p:attrName>
                                        </p:attrNameLst>
                                      </p:cBhvr>
                                      <p:tavLst>
                                        <p:tav tm="0">
                                          <p:val>
                                            <p:strVal val="#ppt_x"/>
                                          </p:val>
                                        </p:tav>
                                        <p:tav tm="100000">
                                          <p:val>
                                            <p:strVal val="#ppt_x"/>
                                          </p:val>
                                        </p:tav>
                                      </p:tavLst>
                                    </p:anim>
                                    <p:anim calcmode="lin" valueType="num">
                                      <p:cBhvr>
                                        <p:cTn id="9" dur="15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4099"/>
                                        </p:tgtEl>
                                        <p:attrNameLst>
                                          <p:attrName>style.visibility</p:attrName>
                                        </p:attrNameLst>
                                      </p:cBhvr>
                                      <p:to>
                                        <p:strVal val="visible"/>
                                      </p:to>
                                    </p:set>
                                    <p:animEffect transition="in" filter="fade">
                                      <p:cBhvr>
                                        <p:cTn id="13" dur="1500"/>
                                        <p:tgtEl>
                                          <p:spTgt spid="4099"/>
                                        </p:tgtEl>
                                      </p:cBhvr>
                                    </p:animEffect>
                                  </p:childTnLst>
                                </p:cTn>
                              </p:par>
                            </p:childTnLst>
                          </p:cTn>
                        </p:par>
                        <p:par>
                          <p:cTn id="14" fill="hold">
                            <p:stCondLst>
                              <p:cond delay="3000"/>
                            </p:stCondLst>
                            <p:childTnLst>
                              <p:par>
                                <p:cTn id="15" presetID="22" presetClass="entr" presetSubtype="4" fill="hold"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par>
                          <p:cTn id="18" fill="hold">
                            <p:stCondLst>
                              <p:cond delay="3500"/>
                            </p:stCondLst>
                            <p:childTnLst>
                              <p:par>
                                <p:cTn id="19" presetID="21" presetClass="entr" presetSubtype="2" fill="hold" nodeType="after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wheel(2)">
                                      <p:cBhvr>
                                        <p:cTn id="21" dur="2000"/>
                                        <p:tgtEl>
                                          <p:spTgt spid="307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18862731-3060-4356-E427-A3E03C1E01EF}"/>
              </a:ext>
            </a:extLst>
          </p:cNvPr>
          <p:cNvSpPr>
            <a:spLocks noGrp="1"/>
          </p:cNvSpPr>
          <p:nvPr>
            <p:ph idx="1"/>
          </p:nvPr>
        </p:nvSpPr>
        <p:spPr>
          <a:xfrm>
            <a:off x="237308" y="497273"/>
            <a:ext cx="6398623" cy="5863454"/>
          </a:xfrm>
        </p:spPr>
        <p:txBody>
          <a:bodyPr vert="horz" lIns="91440" tIns="45720" rIns="91440" bIns="45720" rtlCol="0" anchor="t">
            <a:normAutofit/>
          </a:bodyPr>
          <a:lstStyle/>
          <a:p>
            <a:pPr marL="514350" indent="-514350">
              <a:lnSpc>
                <a:spcPct val="150000"/>
              </a:lnSpc>
              <a:buFont typeface="+mj-lt"/>
              <a:buAutoNum type="arabicPeriod"/>
            </a:pPr>
            <a:r>
              <a:rPr lang="en-US" sz="3600" dirty="0">
                <a:cs typeface="Calibri Light"/>
              </a:rPr>
              <a:t>Les paroles </a:t>
            </a:r>
            <a:r>
              <a:rPr lang="en-US" sz="3600" dirty="0" err="1">
                <a:cs typeface="Calibri Light"/>
              </a:rPr>
              <a:t>valorisantes</a:t>
            </a:r>
            <a:endParaRPr lang="en-US" sz="3600" dirty="0">
              <a:cs typeface="Calibri Light"/>
            </a:endParaRPr>
          </a:p>
          <a:p>
            <a:pPr marL="514350" indent="-514350">
              <a:lnSpc>
                <a:spcPct val="150000"/>
              </a:lnSpc>
              <a:buFont typeface="+mj-lt"/>
              <a:buAutoNum type="arabicPeriod"/>
            </a:pPr>
            <a:r>
              <a:rPr lang="en-US" sz="3600" dirty="0"/>
              <a:t>Les temps de </a:t>
            </a:r>
            <a:r>
              <a:rPr lang="en-US" sz="3600" dirty="0" err="1"/>
              <a:t>qualité</a:t>
            </a:r>
            <a:endParaRPr lang="en-US" sz="3600" dirty="0">
              <a:cs typeface="Calibri Light"/>
            </a:endParaRPr>
          </a:p>
          <a:p>
            <a:pPr marL="514350" indent="-514350">
              <a:lnSpc>
                <a:spcPct val="150000"/>
              </a:lnSpc>
              <a:buFont typeface="+mj-lt"/>
              <a:buAutoNum type="arabicPeriod"/>
            </a:pPr>
            <a:r>
              <a:rPr lang="en-US" sz="3600" dirty="0">
                <a:cs typeface="Calibri Light"/>
              </a:rPr>
              <a:t>Les contacts physiques</a:t>
            </a:r>
          </a:p>
          <a:p>
            <a:pPr marL="514350" indent="-514350">
              <a:lnSpc>
                <a:spcPct val="150000"/>
              </a:lnSpc>
              <a:buFont typeface="+mj-lt"/>
              <a:buAutoNum type="arabicPeriod"/>
            </a:pPr>
            <a:r>
              <a:rPr lang="en-US" sz="3600" dirty="0">
                <a:cs typeface="Calibri Light"/>
              </a:rPr>
              <a:t>Les </a:t>
            </a:r>
            <a:r>
              <a:rPr lang="en-US" sz="3600" dirty="0" err="1">
                <a:cs typeface="Calibri Light"/>
              </a:rPr>
              <a:t>cadeaux</a:t>
            </a:r>
            <a:endParaRPr lang="en-US" sz="3600" dirty="0">
              <a:cs typeface="Calibri Light"/>
            </a:endParaRPr>
          </a:p>
          <a:p>
            <a:pPr marL="514350" indent="-514350">
              <a:lnSpc>
                <a:spcPct val="150000"/>
              </a:lnSpc>
              <a:buFont typeface="+mj-lt"/>
              <a:buAutoNum type="arabicPeriod"/>
            </a:pPr>
            <a:r>
              <a:rPr lang="en-US" sz="3600" dirty="0">
                <a:cs typeface="Calibri Light"/>
              </a:rPr>
              <a:t>Les services </a:t>
            </a:r>
            <a:r>
              <a:rPr lang="en-US" sz="3600" dirty="0" err="1">
                <a:cs typeface="Calibri Light"/>
              </a:rPr>
              <a:t>rendus</a:t>
            </a:r>
            <a:endParaRPr lang="en-US" sz="3600" dirty="0">
              <a:cs typeface="Calibri Light"/>
            </a:endParaRPr>
          </a:p>
          <a:p>
            <a:pPr>
              <a:lnSpc>
                <a:spcPct val="150000"/>
              </a:lnSpc>
            </a:pPr>
            <a:endParaRPr lang="en-US" dirty="0"/>
          </a:p>
        </p:txBody>
      </p:sp>
      <p:pic>
        <p:nvPicPr>
          <p:cNvPr id="5" name="Picture 4">
            <a:extLst>
              <a:ext uri="{FF2B5EF4-FFF2-40B4-BE49-F238E27FC236}">
                <a16:creationId xmlns:a16="http://schemas.microsoft.com/office/drawing/2014/main" id="{8282B393-68CA-1838-653A-1C3012B4C22F}"/>
              </a:ext>
            </a:extLst>
          </p:cNvPr>
          <p:cNvPicPr>
            <a:picLocks noChangeAspect="1"/>
          </p:cNvPicPr>
          <p:nvPr/>
        </p:nvPicPr>
        <p:blipFill rotWithShape="1">
          <a:blip r:embed="rId3">
            <a:extLst>
              <a:ext uri="{28A0092B-C50C-407E-A947-70E740481C1C}">
                <a14:useLocalDpi xmlns:a14="http://schemas.microsoft.com/office/drawing/2010/main" val="0"/>
              </a:ext>
            </a:extLst>
          </a:blip>
          <a:srcRect l="6671" r="667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3614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9DB2EB626C494BBA6569C006CB8865" ma:contentTypeVersion="16" ma:contentTypeDescription="Crée un document." ma:contentTypeScope="" ma:versionID="e0062101cb58569d6bccbd8db4a902cf">
  <xsd:schema xmlns:xsd="http://www.w3.org/2001/XMLSchema" xmlns:xs="http://www.w3.org/2001/XMLSchema" xmlns:p="http://schemas.microsoft.com/office/2006/metadata/properties" xmlns:ns2="efcb34ee-5776-45f6-afd4-ac20f5e5fc74" xmlns:ns3="ae2a2b17-2446-4515-bb07-6415265342e6" targetNamespace="http://schemas.microsoft.com/office/2006/metadata/properties" ma:root="true" ma:fieldsID="93bae1c26fde37b9e4a6d7c553553d9a" ns2:_="" ns3:_="">
    <xsd:import namespace="efcb34ee-5776-45f6-afd4-ac20f5e5fc74"/>
    <xsd:import namespace="ae2a2b17-2446-4515-bb07-6415265342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b34ee-5776-45f6-afd4-ac20f5e5fc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5f8b3f51-1bfa-469b-977a-128c0dbf656b"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2a2b17-2446-4515-bb07-6415265342e6"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17" nillable="true" ma:displayName="Taxonomy Catch All Column" ma:hidden="true" ma:list="{3b7a6acf-b544-46cf-9d02-f1f665bb64b4}" ma:internalName="TaxCatchAll" ma:showField="CatchAllData" ma:web="ae2a2b17-2446-4515-bb07-6415265342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e2a2b17-2446-4515-bb07-6415265342e6" xsi:nil="true"/>
    <lcf76f155ced4ddcb4097134ff3c332f xmlns="efcb34ee-5776-45f6-afd4-ac20f5e5fc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CF5BBB-7894-499E-A765-7764E15F40A0}">
  <ds:schemaRefs>
    <ds:schemaRef ds:uri="http://schemas.microsoft.com/sharepoint/v3/contenttype/forms"/>
  </ds:schemaRefs>
</ds:datastoreItem>
</file>

<file path=customXml/itemProps2.xml><?xml version="1.0" encoding="utf-8"?>
<ds:datastoreItem xmlns:ds="http://schemas.openxmlformats.org/officeDocument/2006/customXml" ds:itemID="{8D7DFC79-0737-4E53-B9AC-372D935AC1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cb34ee-5776-45f6-afd4-ac20f5e5fc74"/>
    <ds:schemaRef ds:uri="ae2a2b17-2446-4515-bb07-6415265342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C4C7E9-7588-4747-B0F0-3BB00FAECACB}">
  <ds:schemaRefs>
    <ds:schemaRef ds:uri="http://schemas.microsoft.com/office/2006/metadata/properties"/>
    <ds:schemaRef ds:uri="http://schemas.microsoft.com/office/infopath/2007/PartnerControls"/>
    <ds:schemaRef ds:uri="ae2a2b17-2446-4515-bb07-6415265342e6"/>
    <ds:schemaRef ds:uri="efcb34ee-5776-45f6-afd4-ac20f5e5fc74"/>
  </ds:schemaRefs>
</ds:datastoreItem>
</file>

<file path=docProps/app.xml><?xml version="1.0" encoding="utf-8"?>
<Properties xmlns="http://schemas.openxmlformats.org/officeDocument/2006/extended-properties" xmlns:vt="http://schemas.openxmlformats.org/officeDocument/2006/docPropsVTypes">
  <TotalTime>2</TotalTime>
  <Words>495</Words>
  <Application>Microsoft Office PowerPoint</Application>
  <PresentationFormat>Grand écran</PresentationFormat>
  <Paragraphs>57</Paragraphs>
  <Slides>7</Slides>
  <Notes>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Alice Nielsen</dc:creator>
  <cp:lastModifiedBy>Seuyin Wong Liggi</cp:lastModifiedBy>
  <cp:revision>3</cp:revision>
  <dcterms:created xsi:type="dcterms:W3CDTF">2023-03-09T10:08:21Z</dcterms:created>
  <dcterms:modified xsi:type="dcterms:W3CDTF">2025-07-04T17:20:23Z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0x010100059DB2EB626C494BBA6569C006CB8865</vt:lpwstr>
  </property>
  <property fmtid="{D5CDD505-2E9C-101B-9397-08002B2CF9AE}" pid="3" name="MediaServiceImageTags">
    <vt:lpwstr/>
  </property>
</Properties>
</file>